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gif" ContentType="image/gif"/>
  <Default Extension="jp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media/image11.jpg" ContentType="image/jpeg"/>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57" r:id="rId4"/>
    <p:sldId id="262" r:id="rId5"/>
    <p:sldId id="260" r:id="rId6"/>
    <p:sldId id="258" r:id="rId7"/>
    <p:sldId id="259" r:id="rId8"/>
    <p:sldId id="263" r:id="rId9"/>
    <p:sldId id="261"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ink/ink1.xml><?xml version="1.0" encoding="utf-8"?>
<inkml:ink xmlns:inkml="http://www.w3.org/2003/InkML">
  <inkml:definitions>
    <inkml:context xml:id="ctx0">
      <inkml:inkSource xml:id="inkSrc0">
        <inkml:traceFormat>
          <inkml:channel name="X" type="integer" max="1366" units="cm"/>
          <inkml:channel name="Y" type="integer" max="768" units="cm"/>
          <inkml:channel name="T" type="integer" max="2.14748E9" units="dev"/>
        </inkml:traceFormat>
        <inkml:channelProperties>
          <inkml:channelProperty channel="X" name="resolution" value="44.20712" units="1/cm"/>
          <inkml:channelProperty channel="Y" name="resolution" value="44.39306" units="1/cm"/>
          <inkml:channelProperty channel="T" name="resolution" value="1" units="1/dev"/>
        </inkml:channelProperties>
      </inkml:inkSource>
      <inkml:timestamp xml:id="ts0" timeString="2020-07-31T03:33:10.315"/>
    </inkml:context>
    <inkml:brush xml:id="br0">
      <inkml:brushProperty name="width" value="0.26667" units="cm"/>
      <inkml:brushProperty name="height" value="0.53333" units="cm"/>
      <inkml:brushProperty name="color" value="#F4B183"/>
      <inkml:brushProperty name="tip" value="rectangle"/>
      <inkml:brushProperty name="rasterOp" value="maskPen"/>
      <inkml:brushProperty name="fitToCurve" value="1"/>
    </inkml:brush>
  </inkml:definitions>
  <inkml:trace contextRef="#ctx0" brushRef="#br0">0 293 0,'0'-37'156,"36"37"-125,1 0 1,-1 0-17,0 0 1,0 0-1,1 0 1,-1 0 0,0 0-16,1 0 31,-1 37-31,0-37 16,0 0-16,1 0 15,-1 0 1,0 0-16,1 0 15,35 0 1,-36 0 15,1 0-31,35 0 16,-35 0 15,-1 36-15,0-36-1,0 0 1,1 0 0,-1 0 15,0 0-31,1 0 31,-1 36-15,0-36-1,0 0 1,1 36 0,-1-36-1,0 0-15,1 0 32,-1 0-1,0 0-16,0 0 1,1 0 0,-1 0-1,37 37 1,-37-37 0,0 0-1,37 0-15,-1 0 16,-35 0-1,-1 0-15,36 0 16,-35 0-16,-1 0 16,0 0-1,1 0-15,-1 0 16,0 0 0,0 0-16,1 0 15,-1 0 1,37 0-1,-37 0 1,0 0 0,0 0-1,1 0 1,-1 0 15,0 0-15,146 0 312,35 0-328,-35 0 16,36 0-1,-110 0-15,-35 0 16,-37 0-16,1 0 15,35 0 1,-36 0 0,1 0-1,-1 0-15,0 0 16,1 0 15,35 0-15,-36 0-1,1 0 1,-1 0 0,37 0-16,-37 0 15,0 0 1,0 0 0,1 0 15,-1 0 0,-36-37 47,-36 37-47,-37-36-31,1 0 16,-37 0 0,0 36-16,73 0 15,-1-37 1,-35 37-16,72-36 16,-37 36-1,1 0-15,0 0 31,0-36-15,-1 36-16,-35 0 31,35-37-31,1 1 16,-73 36-16,37 0 16,35-36-1,1 0-15,-36 36 16,35 0-1,1 0 17,36-37-32,-36 37 31,-1 0-15,1 0 15,0 0-16,0 0 1,-1 0-16,1 0 16,0 0-1,-37 0-15,37 0 16,0 37 0,-37-37-16,37 0 15,-1 0 1,1 0-1,36 36-15,-36-36 16,0 0 0,-1 0-16,1 0 31,0 36-15,-1-36-1,1 0-15,0 0 16,-37 36-1,37-36 1,-37 37 0,37-37-1,0 0-15,0 0 16,-1 0 0,37 36-1,-36-36-15,0 0 16,-1 0-1,1 0 1,0 0 0,0 36-1,-1-36 1,1 0 0,0 0-1,-1 0 1,1 0-1,0 37 1,0-37-16,-1 36 31,1-36-31,0 0 16,-1 0 0,1 0-1,0 0 1,0 0-1,-1 36 1,1-36 0,0 0 15,-1 0-31,1 36 31,0-36-15,0 0-1,-1 0 1,1 0 15,0 0 32,-1 37-32,1-37-15,0 0 31,0 0-16,36 36-16,-37-36 1,1 0 0,0 0 15,-1 0 16,1 0 31,0 0-47,0 0 0,-1 0 1,1 0 15,0 0-16</inkml:trace>
</inkml:ink>
</file>

<file path=ppt/ink/ink2.xml><?xml version="1.0" encoding="utf-8"?>
<inkml:ink xmlns:inkml="http://www.w3.org/2003/InkML">
  <inkml:definitions>
    <inkml:context xml:id="ctx0">
      <inkml:inkSource xml:id="inkSrc0">
        <inkml:traceFormat>
          <inkml:channel name="X" type="integer" max="1366" units="cm"/>
          <inkml:channel name="Y" type="integer" max="768" units="cm"/>
          <inkml:channel name="T" type="integer" max="2.14748E9" units="dev"/>
        </inkml:traceFormat>
        <inkml:channelProperties>
          <inkml:channelProperty channel="X" name="resolution" value="44.20712" units="1/cm"/>
          <inkml:channelProperty channel="Y" name="resolution" value="44.39306" units="1/cm"/>
          <inkml:channelProperty channel="T" name="resolution" value="1" units="1/dev"/>
        </inkml:channelProperties>
      </inkml:inkSource>
      <inkml:timestamp xml:id="ts0" timeString="2020-07-31T03:33:25.490"/>
    </inkml:context>
    <inkml:brush xml:id="br0">
      <inkml:brushProperty name="width" value="0.26667" units="cm"/>
      <inkml:brushProperty name="height" value="0.53333" units="cm"/>
      <inkml:brushProperty name="color" value="#F4B183"/>
      <inkml:brushProperty name="tip" value="rectangle"/>
      <inkml:brushProperty name="rasterOp" value="maskPen"/>
      <inkml:brushProperty name="fitToCurve" value="1"/>
    </inkml:brush>
  </inkml:definitions>
  <inkml:trace contextRef="#ctx0" brushRef="#br0">0 191 0,'182'-36'297,"72"-37"-281,-73 37-16,37 36 16,-73-37-1,0 37-15,-36 0 16,-37 0-1,1 0-15,-37 0 16,1 0-16,-1 0 16,36 0-1,-35 0 17,-1 0-32,0 0 15,1 0 1,-1 37-16,0-37 15,0 0 1,37 0-16,-37 0 16,1 0-16,-1 36 15,0-36 1,0 36-16,1-36 16,-1 0-1,0 0-15,1 0 31,-1 37-31,0-37 16,37 0 0,-37 0-1,0 0-15,37 36 16,-37-36 0,37 0-1,-37 0 1,0 0-16,1 0 15,35 0-15,-36 0 16,1 0 0,-1 0-16,37 0 15,-37 0 17,0 0-17,0 36 1,1-36-1,-1 0 1,0 0 0,1 0-1,-1 0 1,0 0 15,0 0 0,-36 36-31,37-36 47,-1 0-31,0 0 62,1 0 0,-1 0 125</inkml:trace>
</inkml:ink>
</file>

<file path=ppt/ink/ink3.xml><?xml version="1.0" encoding="utf-8"?>
<inkml:ink xmlns:inkml="http://www.w3.org/2003/InkML">
  <inkml:definitions>
    <inkml:context xml:id="ctx0">
      <inkml:inkSource xml:id="inkSrc0">
        <inkml:traceFormat>
          <inkml:channel name="X" type="integer" max="1366" units="cm"/>
          <inkml:channel name="Y" type="integer" max="768" units="cm"/>
          <inkml:channel name="T" type="integer" max="2.14748E9" units="dev"/>
        </inkml:traceFormat>
        <inkml:channelProperties>
          <inkml:channelProperty channel="X" name="resolution" value="44.20712" units="1/cm"/>
          <inkml:channelProperty channel="Y" name="resolution" value="44.39306" units="1/cm"/>
          <inkml:channelProperty channel="T" name="resolution" value="1" units="1/dev"/>
        </inkml:channelProperties>
      </inkml:inkSource>
      <inkml:timestamp xml:id="ts0" timeString="2020-07-31T03:33:34.524"/>
    </inkml:context>
    <inkml:brush xml:id="br0">
      <inkml:brushProperty name="width" value="0.26667" units="cm"/>
      <inkml:brushProperty name="height" value="0.53333" units="cm"/>
      <inkml:brushProperty name="color" value="#F4B183"/>
      <inkml:brushProperty name="tip" value="rectangle"/>
      <inkml:brushProperty name="rasterOp" value="maskPen"/>
      <inkml:brushProperty name="fitToCurve" value="1"/>
    </inkml:brush>
  </inkml:definitions>
  <inkml:trace contextRef="#ctx0" brushRef="#br0">0 194 0,'37'0'156,"35"0"-141,-35 0 1,35 37-16,37-37 16,36 0-1,-36 0-15,36 0 16,0 0 0,73 36-16,-37-36 15,1 36-15,-37-36 16,-36 37-1,72-37-15,37 36 16,36 0 0,-73 0-16,1-36 15,-37 37 1,0-37-16,0 36 16,73-36-1,-37 0-15,37 0 16,-36 36-1,35 1-15,-72-1 16,37-36-16,-37 36 16,0-36-1,-36 36-15,-36-36 16,-1 0 0,37 0-16,-73 0 15,1 0 1,-1 0-16,0 0 15,0 0-15,1 0 16,-1 0 0,0 0-16,1 0 15,-1 0 1,109-108 343,-36-1-343,0 72 0,-109-35-16,36 72 15,0-36 1,1 36 31,-1 0 0,-36-37-32,72 37-15,-35-36 31,35 36-31,-35 0 16,-1-36-16,0 36 31,0 0-15,1 0 31,-1 0 15,0 0-30,-36-37 93,-36 37-94,-73 0-31,0-36 15,-72 36 1,36 0-16,0 0 16,36 0-16,0 0 15,36 0 1,1 0-16,35 0 16,-35 0-1,36 0-15,-1 0 16,-35 0-1,35 0-15,1 0 16,0 0-16,-37 0 16,37 0-1,0 0 1,-1 0 0,1 0-16,0 0 15,0 0 1,-1 0-16,-35 0 31,35 0-31,-35 0 16,36 0-1,-37 0 1,37 0 15,-1 0-31,1 0 16,0 0-1,0 0 1,-1 0-16,1 0 16,-37 0-1,1 0-15,36 0 16,-37 36 0,37-36-16,-37 0 15,37 0 1,-37 0-16,1 37 15,35-37 1,1 0-16,0 0 16,0 0-1,-1 0 1,1 0 0,0 0-1,-37 0 16,37 0-31,0 36 16,-1-36-16,-35 0 16,-1 0-1,1 0-15,35 0 16,-35 0 0,35 0-16,1 0 31,0 0-31,0 0 15,-1 0-15,1 0 16,-37 0 0,37 0-1,0 0-15,0 0 16,-37 0-16,37 0 16,-1 0-1,1 0-15,0 0 31,0 0-31,-1 0 32,1 0-32,0-36 31,-1 36-31,1 0 16,0 0-1,0 0 1,-1 0-1,1 0 1,36-37-16,-73 37 16,37 0-1,-36 0 1,-1 0 0,37 0-1,-1 0 16,1 0-15,0 0 15,0 0-15,-1 0 15,1 0 0,-37 0-15,37 0 15,0 0-31,0 0 16,-1 0 0,-35 0-1,35 0-15,1 0 16,0 0-1,0 0-15,-37 0 32,37 0-32,-1 0 15,1 0 1,0 0-16,0 0 16,-1 0-1,1 0-15,0 0 16,-1 0-16,-35 0 31,36 0-15,-1 0-1,1 0 17,0 0-17,-1 0 32,37-36-31,-36 36 15,0 0 16,0 0-32,-1 0 64,1 0-1,0 0 78,-1 0 0,74 0 235,-1 0-344,0 0 31,1 0-16,-1 0-46,0 0 15,0 0-15,1 0-1,35 0-15,1 0 16,36 0 0,0 0-16,36 0 15,-36 0 1,-1 0-16,38 0 16,-74 0-1,37 0-15,-36 0 16,-1 0-1,1 0-15,-1 0 16,1 0-16,-37 0 16,37 0-1,-1 0-15,-35 0 16,71 0 0,-35 0-16,-37 0 15,37 0-15,-37 0 16,73 0-1,-73 0-15,37 0 16,-37 0 0,37 0-16,36 0 15,-37 0 1,-36 0-16,37 0 16,36 0-1,-37-36-15,37 36 16,-36 0-1,36 0-15,0-36 16,-1 36-16,-71 0 16,35 0-1,-35 0-15,35 0 16,-36 0 0,1 0-16,-1 0 15,0 0 1,1 0-16,-1 0 15,0 0-15,0 0 16,1 0 0,-1 0-1,0 0 1,1 0-16,35 0 31,-36 0-31,1 0 16,-1 0-1,37-37-15,-37 37 16,36 0-16,1 0 16,0-36-1,-1 36-15,1 0 16,-37 0 0,37 0-16,-37 0 15,0 0 1,0 0-16,1 0 15,-1 0 1,0 0 0,1 0-16,-1 0 31,0 0-15,0 0-1,1 0 16,-1 0-15,0 0 15,1 0-15,-1 0 0,36 0 15,-35 0-16,-1 0 1,0 0 0,1 0-16,-1 0 31,0 0-15,0 0-1,1 0 16,-37 36-31,36-36 16,0 0 47,1 0-32,-1 0 0,0 0 32,0 0 46</inkml:trace>
</inkml:ink>
</file>

<file path=ppt/ink/ink4.xml><?xml version="1.0" encoding="utf-8"?>
<inkml:ink xmlns:inkml="http://www.w3.org/2003/InkML">
  <inkml:definitions>
    <inkml:context xml:id="ctx0">
      <inkml:inkSource xml:id="inkSrc0">
        <inkml:traceFormat>
          <inkml:channel name="X" type="integer" max="1366" units="cm"/>
          <inkml:channel name="Y" type="integer" max="768" units="cm"/>
          <inkml:channel name="T" type="integer" max="2.14748E9" units="dev"/>
        </inkml:traceFormat>
        <inkml:channelProperties>
          <inkml:channelProperty channel="X" name="resolution" value="44.20712" units="1/cm"/>
          <inkml:channelProperty channel="Y" name="resolution" value="44.39306" units="1/cm"/>
          <inkml:channelProperty channel="T" name="resolution" value="1" units="1/dev"/>
        </inkml:channelProperties>
      </inkml:inkSource>
      <inkml:timestamp xml:id="ts0" timeString="2020-07-31T03:33:38.346"/>
    </inkml:context>
    <inkml:brush xml:id="br0">
      <inkml:brushProperty name="width" value="0.26667" units="cm"/>
      <inkml:brushProperty name="height" value="0.53333" units="cm"/>
      <inkml:brushProperty name="color" value="#F4B183"/>
      <inkml:brushProperty name="tip" value="rectangle"/>
      <inkml:brushProperty name="rasterOp" value="maskPen"/>
      <inkml:brushProperty name="fitToCurve" value="1"/>
    </inkml:brush>
  </inkml:definitions>
  <inkml:trace contextRef="#ctx0" brushRef="#br0">-1 72 0,'36'0'62,"0"0"-30,0 0 14,1 0 17,-1 0-16,0 0-47,1 0 15,-1 0 1,0 0 0,0 0-16,1-37 15,-1 37 1,0 0-16,1 0 16,-1 0-16,0 0 15,0 0 1,1 0-1,-1 0 1,0 0 0,1 0-1,-1 0 1,0 0 15,0 0-15,1 0-1,-1 0 1,0 0 0,1 0 15,-1 0-15,0 0 15,0 0 0,1 0 0,-1 0 1,0 0-17,1 37 16,-1-37-15,0 0 15,0 0-15,1 0 15,-1 0 16,0 0 16,-36 36-48,37-36-15,-1 0 63,0 0-32,0 0 0,1 0 0,-1 0 16,0 0 0,1 0 16,-1 0-1,0 0 188</inkml:trace>
</inkml:ink>
</file>

<file path=ppt/ink/ink5.xml><?xml version="1.0" encoding="utf-8"?>
<inkml:ink xmlns:inkml="http://www.w3.org/2003/InkML">
  <inkml:definitions>
    <inkml:context xml:id="ctx0">
      <inkml:inkSource xml:id="inkSrc0">
        <inkml:traceFormat>
          <inkml:channel name="X" type="integer" max="1366" units="cm"/>
          <inkml:channel name="Y" type="integer" max="768" units="cm"/>
          <inkml:channel name="T" type="integer" max="2.14748E9" units="dev"/>
        </inkml:traceFormat>
        <inkml:channelProperties>
          <inkml:channelProperty channel="X" name="resolution" value="44.20712" units="1/cm"/>
          <inkml:channelProperty channel="Y" name="resolution" value="44.39306" units="1/cm"/>
          <inkml:channelProperty channel="T" name="resolution" value="1" units="1/dev"/>
        </inkml:channelProperties>
      </inkml:inkSource>
      <inkml:timestamp xml:id="ts0" timeString="2020-07-31T03:33:42.949"/>
    </inkml:context>
    <inkml:brush xml:id="br0">
      <inkml:brushProperty name="width" value="0.26667" units="cm"/>
      <inkml:brushProperty name="height" value="0.53333" units="cm"/>
      <inkml:brushProperty name="color" value="#F4B183"/>
      <inkml:brushProperty name="tip" value="rectangle"/>
      <inkml:brushProperty name="rasterOp" value="maskPen"/>
      <inkml:brushProperty name="fitToCurve" value="1"/>
    </inkml:brush>
  </inkml:definitions>
  <inkml:trace contextRef="#ctx0" brushRef="#br0">-1 1 0,'36'0'140,"0"0"-93,0 0 0,1 0-16,-1 0-15,0 0 15,1 0 0,-1 0 1,0 0-17,0 37 1,1-37 15,-1 0-15,0 0-16,1 0 31,-1 0-15,-36 36-1,36-36 1,-36 36 0,36-36-1,1 0 1,-1 37 15,0-37 0,1 0-15,-1 0-16,-36 36 16,36-36-1,0 0 16,1 0 1,-1 0-17,0 0 17,37 0-17,-37 0 1,37 0-1,-1 0 1,-35 0-16,-1 0 16,36 0-16,1 0 15,-37 0 1,1 0-16,-1 0 16,0 0-1,0 0 1,1 0 15,-1 0 0,0 36-15,1-36 0,-1 0 15,0 0-31,37 0 31,-37 0-31,0 0 16,1 0-1,-1 0-15,0 0 16,0 0-16,1 0 16,-1 0-1,0 0-15,1 0 16,-1 0-1,36 0-15,-35 0 16,35 0 0,1 0-1,-37 0 17,0 0-32,1 0 15,-1 0 1,0 0-16,1 0 15,-1 0-15,0 0 16,37 0 0,-37 0-1,0 0 1,37 0-16,-37 0 16,37 0-1,-37 0-15,37 0 16,-1 0-1,37 0-15,-73 0 16,1 0 0,-1 0-16,0 0 15,0 0-15,1 0 32,-1 0-1,0 0 0,1 0-15,-1 0 15,0 0 0,0 0 0,1 0 1,-1 0 15,0 0-1,1 0 17,-1 0-32,0 0 79</inkml:trace>
</inkml:ink>
</file>

<file path=ppt/ink/ink6.xml><?xml version="1.0" encoding="utf-8"?>
<inkml:ink xmlns:inkml="http://www.w3.org/2003/InkML">
  <inkml:definitions>
    <inkml:context xml:id="ctx0">
      <inkml:inkSource xml:id="inkSrc0">
        <inkml:traceFormat>
          <inkml:channel name="X" type="integer" max="1366" units="cm"/>
          <inkml:channel name="Y" type="integer" max="768" units="cm"/>
          <inkml:channel name="T" type="integer" max="2.14748E9" units="dev"/>
        </inkml:traceFormat>
        <inkml:channelProperties>
          <inkml:channelProperty channel="X" name="resolution" value="44.20712" units="1/cm"/>
          <inkml:channelProperty channel="Y" name="resolution" value="44.39306" units="1/cm"/>
          <inkml:channelProperty channel="T" name="resolution" value="1" units="1/dev"/>
        </inkml:channelProperties>
      </inkml:inkSource>
      <inkml:timestamp xml:id="ts0" timeString="2020-07-31T03:42:04.826"/>
    </inkml:context>
    <inkml:brush xml:id="br0">
      <inkml:brushProperty name="width" value="0.06667" units="cm"/>
      <inkml:brushProperty name="height" value="0.06667" units="cm"/>
      <inkml:brushProperty name="fitToCurve" value="1"/>
    </inkml:brush>
  </inkml:definitions>
  <inkml:traceGroup>
    <inkml:annotationXML>
      <emma:emma xmlns:emma="http://www.w3.org/2003/04/emma" version="1.0">
        <emma:interpretation id="{6BD2C825-CA39-409D-9F49-5BD724D0458D}" emma:medium="tactile" emma:mode="ink">
          <msink:context xmlns:msink="http://schemas.microsoft.com/ink/2010/main" type="writingRegion" rotatedBoundingBox="32688,2723 32703,2723 32703,2738 32688,2738"/>
        </emma:interpretation>
      </emma:emma>
    </inkml:annotationXML>
    <inkml:traceGroup>
      <inkml:annotationXML>
        <emma:emma xmlns:emma="http://www.w3.org/2003/04/emma" version="1.0">
          <emma:interpretation id="{98601361-2A78-4FBC-ABB7-A95B8C5A091D}" emma:medium="tactile" emma:mode="ink">
            <msink:context xmlns:msink="http://schemas.microsoft.com/ink/2010/main" type="paragraph" rotatedBoundingBox="32688,2723 32703,2723 32703,2738 32688,2738" alignmentLevel="1"/>
          </emma:interpretation>
        </emma:emma>
      </inkml:annotationXML>
      <inkml:traceGroup>
        <inkml:annotationXML>
          <emma:emma xmlns:emma="http://www.w3.org/2003/04/emma" version="1.0">
            <emma:interpretation id="{D721A557-287F-40FA-8505-1053999FE250}" emma:medium="tactile" emma:mode="ink">
              <msink:context xmlns:msink="http://schemas.microsoft.com/ink/2010/main" type="line" rotatedBoundingBox="32688,2723 32703,2723 32703,2738 32688,2738"/>
            </emma:interpretation>
          </emma:emma>
        </inkml:annotationXML>
        <inkml:traceGroup>
          <inkml:annotationXML>
            <emma:emma xmlns:emma="http://www.w3.org/2003/04/emma" version="1.0">
              <emma:interpretation id="{1CE62F61-968F-43A1-90F0-4EAA7C7DFFD5}" emma:medium="tactile" emma:mode="ink">
                <msink:context xmlns:msink="http://schemas.microsoft.com/ink/2010/main" type="inkWord" rotatedBoundingBox="32688,2723 32703,2723 32703,2738 32688,2738"/>
              </emma:interpretation>
            </emma:emma>
          </inkml:annotationXML>
          <inkml:trace contextRef="#ctx0" brushRef="#br0">0 0 0</inkml:trace>
        </inkml:traceGroup>
      </inkml:traceGroup>
    </inkml:traceGroup>
  </inkml:traceGroup>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n-U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n-US"/>
          </a:p>
        </p:txBody>
      </p:sp>
      <p:sp>
        <p:nvSpPr>
          <p:cNvPr id="4" name="Marcador de fecha 3"/>
          <p:cNvSpPr>
            <a:spLocks noGrp="1"/>
          </p:cNvSpPr>
          <p:nvPr>
            <p:ph type="dt" sz="half" idx="10"/>
          </p:nvPr>
        </p:nvSpPr>
        <p:spPr/>
        <p:txBody>
          <a:bodyPr/>
          <a:lstStyle/>
          <a:p>
            <a:fld id="{FE1A4E7D-FAA3-4DE7-AA0D-123C28B2E345}" type="datetimeFigureOut">
              <a:rPr lang="en-US" smtClean="0"/>
              <a:t>7/31/2020</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5EC30932-C182-4F12-A263-D5FBFD976BF6}" type="slidenum">
              <a:rPr lang="en-US" smtClean="0"/>
              <a:t>‹Nº›</a:t>
            </a:fld>
            <a:endParaRPr lang="en-US"/>
          </a:p>
        </p:txBody>
      </p:sp>
    </p:spTree>
    <p:extLst>
      <p:ext uri="{BB962C8B-B14F-4D97-AF65-F5344CB8AC3E}">
        <p14:creationId xmlns:p14="http://schemas.microsoft.com/office/powerpoint/2010/main" val="19632207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FE1A4E7D-FAA3-4DE7-AA0D-123C28B2E345}" type="datetimeFigureOut">
              <a:rPr lang="en-US" smtClean="0"/>
              <a:t>7/31/2020</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5EC30932-C182-4F12-A263-D5FBFD976BF6}" type="slidenum">
              <a:rPr lang="en-US" smtClean="0"/>
              <a:t>‹Nº›</a:t>
            </a:fld>
            <a:endParaRPr lang="en-US"/>
          </a:p>
        </p:txBody>
      </p:sp>
    </p:spTree>
    <p:extLst>
      <p:ext uri="{BB962C8B-B14F-4D97-AF65-F5344CB8AC3E}">
        <p14:creationId xmlns:p14="http://schemas.microsoft.com/office/powerpoint/2010/main" val="4120653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FE1A4E7D-FAA3-4DE7-AA0D-123C28B2E345}" type="datetimeFigureOut">
              <a:rPr lang="en-US" smtClean="0"/>
              <a:t>7/31/2020</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5EC30932-C182-4F12-A263-D5FBFD976BF6}" type="slidenum">
              <a:rPr lang="en-US" smtClean="0"/>
              <a:t>‹Nº›</a:t>
            </a:fld>
            <a:endParaRPr lang="en-US"/>
          </a:p>
        </p:txBody>
      </p:sp>
    </p:spTree>
    <p:extLst>
      <p:ext uri="{BB962C8B-B14F-4D97-AF65-F5344CB8AC3E}">
        <p14:creationId xmlns:p14="http://schemas.microsoft.com/office/powerpoint/2010/main" val="4018618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FE1A4E7D-FAA3-4DE7-AA0D-123C28B2E345}" type="datetimeFigureOut">
              <a:rPr lang="en-US" smtClean="0"/>
              <a:t>7/31/2020</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5EC30932-C182-4F12-A263-D5FBFD976BF6}" type="slidenum">
              <a:rPr lang="en-US" smtClean="0"/>
              <a:t>‹Nº›</a:t>
            </a:fld>
            <a:endParaRPr lang="en-US"/>
          </a:p>
        </p:txBody>
      </p:sp>
    </p:spTree>
    <p:extLst>
      <p:ext uri="{BB962C8B-B14F-4D97-AF65-F5344CB8AC3E}">
        <p14:creationId xmlns:p14="http://schemas.microsoft.com/office/powerpoint/2010/main" val="9400661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FE1A4E7D-FAA3-4DE7-AA0D-123C28B2E345}" type="datetimeFigureOut">
              <a:rPr lang="en-US" smtClean="0"/>
              <a:t>7/31/2020</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5EC30932-C182-4F12-A263-D5FBFD976BF6}" type="slidenum">
              <a:rPr lang="en-US" smtClean="0"/>
              <a:t>‹Nº›</a:t>
            </a:fld>
            <a:endParaRPr lang="en-US"/>
          </a:p>
        </p:txBody>
      </p:sp>
    </p:spTree>
    <p:extLst>
      <p:ext uri="{BB962C8B-B14F-4D97-AF65-F5344CB8AC3E}">
        <p14:creationId xmlns:p14="http://schemas.microsoft.com/office/powerpoint/2010/main" val="24128926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fecha 4"/>
          <p:cNvSpPr>
            <a:spLocks noGrp="1"/>
          </p:cNvSpPr>
          <p:nvPr>
            <p:ph type="dt" sz="half" idx="10"/>
          </p:nvPr>
        </p:nvSpPr>
        <p:spPr/>
        <p:txBody>
          <a:bodyPr/>
          <a:lstStyle/>
          <a:p>
            <a:fld id="{FE1A4E7D-FAA3-4DE7-AA0D-123C28B2E345}" type="datetimeFigureOut">
              <a:rPr lang="en-US" smtClean="0"/>
              <a:t>7/31/2020</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5EC30932-C182-4F12-A263-D5FBFD976BF6}" type="slidenum">
              <a:rPr lang="en-US" smtClean="0"/>
              <a:t>‹Nº›</a:t>
            </a:fld>
            <a:endParaRPr lang="en-US"/>
          </a:p>
        </p:txBody>
      </p:sp>
    </p:spTree>
    <p:extLst>
      <p:ext uri="{BB962C8B-B14F-4D97-AF65-F5344CB8AC3E}">
        <p14:creationId xmlns:p14="http://schemas.microsoft.com/office/powerpoint/2010/main" val="20220732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Marcador de fecha 6"/>
          <p:cNvSpPr>
            <a:spLocks noGrp="1"/>
          </p:cNvSpPr>
          <p:nvPr>
            <p:ph type="dt" sz="half" idx="10"/>
          </p:nvPr>
        </p:nvSpPr>
        <p:spPr/>
        <p:txBody>
          <a:bodyPr/>
          <a:lstStyle/>
          <a:p>
            <a:fld id="{FE1A4E7D-FAA3-4DE7-AA0D-123C28B2E345}" type="datetimeFigureOut">
              <a:rPr lang="en-US" smtClean="0"/>
              <a:t>7/31/2020</a:t>
            </a:fld>
            <a:endParaRPr lang="en-US"/>
          </a:p>
        </p:txBody>
      </p:sp>
      <p:sp>
        <p:nvSpPr>
          <p:cNvPr id="8" name="Marcador de pie de página 7"/>
          <p:cNvSpPr>
            <a:spLocks noGrp="1"/>
          </p:cNvSpPr>
          <p:nvPr>
            <p:ph type="ftr" sz="quarter" idx="11"/>
          </p:nvPr>
        </p:nvSpPr>
        <p:spPr/>
        <p:txBody>
          <a:bodyPr/>
          <a:lstStyle/>
          <a:p>
            <a:endParaRPr lang="en-US"/>
          </a:p>
        </p:txBody>
      </p:sp>
      <p:sp>
        <p:nvSpPr>
          <p:cNvPr id="9" name="Marcador de número de diapositiva 8"/>
          <p:cNvSpPr>
            <a:spLocks noGrp="1"/>
          </p:cNvSpPr>
          <p:nvPr>
            <p:ph type="sldNum" sz="quarter" idx="12"/>
          </p:nvPr>
        </p:nvSpPr>
        <p:spPr/>
        <p:txBody>
          <a:bodyPr/>
          <a:lstStyle/>
          <a:p>
            <a:fld id="{5EC30932-C182-4F12-A263-D5FBFD976BF6}" type="slidenum">
              <a:rPr lang="en-US" smtClean="0"/>
              <a:t>‹Nº›</a:t>
            </a:fld>
            <a:endParaRPr lang="en-US"/>
          </a:p>
        </p:txBody>
      </p:sp>
    </p:spTree>
    <p:extLst>
      <p:ext uri="{BB962C8B-B14F-4D97-AF65-F5344CB8AC3E}">
        <p14:creationId xmlns:p14="http://schemas.microsoft.com/office/powerpoint/2010/main" val="23927844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fecha 2"/>
          <p:cNvSpPr>
            <a:spLocks noGrp="1"/>
          </p:cNvSpPr>
          <p:nvPr>
            <p:ph type="dt" sz="half" idx="10"/>
          </p:nvPr>
        </p:nvSpPr>
        <p:spPr/>
        <p:txBody>
          <a:bodyPr/>
          <a:lstStyle/>
          <a:p>
            <a:fld id="{FE1A4E7D-FAA3-4DE7-AA0D-123C28B2E345}" type="datetimeFigureOut">
              <a:rPr lang="en-US" smtClean="0"/>
              <a:t>7/31/2020</a:t>
            </a:fld>
            <a:endParaRPr lang="en-US"/>
          </a:p>
        </p:txBody>
      </p:sp>
      <p:sp>
        <p:nvSpPr>
          <p:cNvPr id="4" name="Marcador de pie de página 3"/>
          <p:cNvSpPr>
            <a:spLocks noGrp="1"/>
          </p:cNvSpPr>
          <p:nvPr>
            <p:ph type="ftr" sz="quarter" idx="11"/>
          </p:nvPr>
        </p:nvSpPr>
        <p:spPr/>
        <p:txBody>
          <a:bodyPr/>
          <a:lstStyle/>
          <a:p>
            <a:endParaRPr lang="en-US"/>
          </a:p>
        </p:txBody>
      </p:sp>
      <p:sp>
        <p:nvSpPr>
          <p:cNvPr id="5" name="Marcador de número de diapositiva 4"/>
          <p:cNvSpPr>
            <a:spLocks noGrp="1"/>
          </p:cNvSpPr>
          <p:nvPr>
            <p:ph type="sldNum" sz="quarter" idx="12"/>
          </p:nvPr>
        </p:nvSpPr>
        <p:spPr/>
        <p:txBody>
          <a:bodyPr/>
          <a:lstStyle/>
          <a:p>
            <a:fld id="{5EC30932-C182-4F12-A263-D5FBFD976BF6}" type="slidenum">
              <a:rPr lang="en-US" smtClean="0"/>
              <a:t>‹Nº›</a:t>
            </a:fld>
            <a:endParaRPr lang="en-US"/>
          </a:p>
        </p:txBody>
      </p:sp>
    </p:spTree>
    <p:extLst>
      <p:ext uri="{BB962C8B-B14F-4D97-AF65-F5344CB8AC3E}">
        <p14:creationId xmlns:p14="http://schemas.microsoft.com/office/powerpoint/2010/main" val="22109581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FE1A4E7D-FAA3-4DE7-AA0D-123C28B2E345}" type="datetimeFigureOut">
              <a:rPr lang="en-US" smtClean="0"/>
              <a:t>7/31/2020</a:t>
            </a:fld>
            <a:endParaRPr lang="en-US"/>
          </a:p>
        </p:txBody>
      </p:sp>
      <p:sp>
        <p:nvSpPr>
          <p:cNvPr id="3" name="Marcador de pie de página 2"/>
          <p:cNvSpPr>
            <a:spLocks noGrp="1"/>
          </p:cNvSpPr>
          <p:nvPr>
            <p:ph type="ftr" sz="quarter" idx="11"/>
          </p:nvPr>
        </p:nvSpPr>
        <p:spPr/>
        <p:txBody>
          <a:bodyPr/>
          <a:lstStyle/>
          <a:p>
            <a:endParaRPr lang="en-US"/>
          </a:p>
        </p:txBody>
      </p:sp>
      <p:sp>
        <p:nvSpPr>
          <p:cNvPr id="4" name="Marcador de número de diapositiva 3"/>
          <p:cNvSpPr>
            <a:spLocks noGrp="1"/>
          </p:cNvSpPr>
          <p:nvPr>
            <p:ph type="sldNum" sz="quarter" idx="12"/>
          </p:nvPr>
        </p:nvSpPr>
        <p:spPr/>
        <p:txBody>
          <a:bodyPr/>
          <a:lstStyle/>
          <a:p>
            <a:fld id="{5EC30932-C182-4F12-A263-D5FBFD976BF6}" type="slidenum">
              <a:rPr lang="en-US" smtClean="0"/>
              <a:t>‹Nº›</a:t>
            </a:fld>
            <a:endParaRPr lang="en-US"/>
          </a:p>
        </p:txBody>
      </p:sp>
    </p:spTree>
    <p:extLst>
      <p:ext uri="{BB962C8B-B14F-4D97-AF65-F5344CB8AC3E}">
        <p14:creationId xmlns:p14="http://schemas.microsoft.com/office/powerpoint/2010/main" val="17918962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FE1A4E7D-FAA3-4DE7-AA0D-123C28B2E345}" type="datetimeFigureOut">
              <a:rPr lang="en-US" smtClean="0"/>
              <a:t>7/31/2020</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5EC30932-C182-4F12-A263-D5FBFD976BF6}" type="slidenum">
              <a:rPr lang="en-US" smtClean="0"/>
              <a:t>‹Nº›</a:t>
            </a:fld>
            <a:endParaRPr lang="en-US"/>
          </a:p>
        </p:txBody>
      </p:sp>
    </p:spTree>
    <p:extLst>
      <p:ext uri="{BB962C8B-B14F-4D97-AF65-F5344CB8AC3E}">
        <p14:creationId xmlns:p14="http://schemas.microsoft.com/office/powerpoint/2010/main" val="13916066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FE1A4E7D-FAA3-4DE7-AA0D-123C28B2E345}" type="datetimeFigureOut">
              <a:rPr lang="en-US" smtClean="0"/>
              <a:t>7/31/2020</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5EC30932-C182-4F12-A263-D5FBFD976BF6}" type="slidenum">
              <a:rPr lang="en-US" smtClean="0"/>
              <a:t>‹Nº›</a:t>
            </a:fld>
            <a:endParaRPr lang="en-US"/>
          </a:p>
        </p:txBody>
      </p:sp>
    </p:spTree>
    <p:extLst>
      <p:ext uri="{BB962C8B-B14F-4D97-AF65-F5344CB8AC3E}">
        <p14:creationId xmlns:p14="http://schemas.microsoft.com/office/powerpoint/2010/main" val="523894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4134">
              <a:srgbClr val="E8B797"/>
            </a:gs>
            <a:gs pos="0">
              <a:schemeClr val="accent2">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1A4E7D-FAA3-4DE7-AA0D-123C28B2E345}" type="datetimeFigureOut">
              <a:rPr lang="en-US" smtClean="0"/>
              <a:t>7/31/2020</a:t>
            </a:fld>
            <a:endParaRPr lang="en-U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C30932-C182-4F12-A263-D5FBFD976BF6}" type="slidenum">
              <a:rPr lang="en-US" smtClean="0"/>
              <a:t>‹Nº›</a:t>
            </a:fld>
            <a:endParaRPr lang="en-US"/>
          </a:p>
        </p:txBody>
      </p:sp>
    </p:spTree>
    <p:extLst>
      <p:ext uri="{BB962C8B-B14F-4D97-AF65-F5344CB8AC3E}">
        <p14:creationId xmlns:p14="http://schemas.microsoft.com/office/powerpoint/2010/main" val="27165606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openxmlformats.org/officeDocument/2006/relationships/customXml" Target="../ink/ink4.xml"/><Relationship Id="rId3" Type="http://schemas.openxmlformats.org/officeDocument/2006/relationships/image" Target="../media/image3.emf"/><Relationship Id="rId7" Type="http://schemas.openxmlformats.org/officeDocument/2006/relationships/image" Target="../media/image5.emf"/><Relationship Id="rId2" Type="http://schemas.openxmlformats.org/officeDocument/2006/relationships/customXml" Target="../ink/ink1.xml"/><Relationship Id="rId1" Type="http://schemas.openxmlformats.org/officeDocument/2006/relationships/slideLayout" Target="../slideLayouts/slideLayout7.xml"/><Relationship Id="rId6" Type="http://schemas.openxmlformats.org/officeDocument/2006/relationships/customXml" Target="../ink/ink3.xml"/><Relationship Id="rId11" Type="http://schemas.openxmlformats.org/officeDocument/2006/relationships/image" Target="../media/image7.emf"/><Relationship Id="rId5" Type="http://schemas.openxmlformats.org/officeDocument/2006/relationships/image" Target="../media/image4.emf"/><Relationship Id="rId10" Type="http://schemas.openxmlformats.org/officeDocument/2006/relationships/customXml" Target="../ink/ink5.xml"/><Relationship Id="rId4" Type="http://schemas.openxmlformats.org/officeDocument/2006/relationships/customXml" Target="../ink/ink2.xml"/><Relationship Id="rId9" Type="http://schemas.openxmlformats.org/officeDocument/2006/relationships/image" Target="../media/image6.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image" Target="../media/image9.emf"/><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customXml" Target="../ink/ink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4529333" y="138834"/>
            <a:ext cx="7240172" cy="1694375"/>
          </a:xfrm>
          <a:solidFill>
            <a:schemeClr val="accent2">
              <a:lumMod val="60000"/>
              <a:lumOff val="40000"/>
            </a:schemeClr>
          </a:solidFill>
        </p:spPr>
        <p:txBody>
          <a:bodyPr>
            <a:normAutofit/>
          </a:bodyPr>
          <a:lstStyle/>
          <a:p>
            <a:r>
              <a:rPr lang="es-CL" sz="3200" dirty="0" smtClean="0"/>
              <a:t>INSTRUCTIVOS PARA VACUNAS</a:t>
            </a:r>
            <a:r>
              <a:rPr lang="es-CL" sz="2400" dirty="0" smtClean="0"/>
              <a:t>.</a:t>
            </a:r>
            <a:br>
              <a:rPr lang="es-CL" sz="2400" dirty="0" smtClean="0"/>
            </a:br>
            <a:r>
              <a:rPr lang="es-CL" sz="3200" b="1" dirty="0" smtClean="0"/>
              <a:t>1°- 4°- 5°- 8°. AÑOS</a:t>
            </a:r>
            <a:endParaRPr lang="en-US" sz="3200" b="1" dirty="0"/>
          </a:p>
        </p:txBody>
      </p:sp>
      <p:sp>
        <p:nvSpPr>
          <p:cNvPr id="3" name="Subtítulo 2"/>
          <p:cNvSpPr>
            <a:spLocks noGrp="1"/>
          </p:cNvSpPr>
          <p:nvPr>
            <p:ph type="subTitle" idx="1"/>
          </p:nvPr>
        </p:nvSpPr>
        <p:spPr>
          <a:xfrm>
            <a:off x="1425063" y="99757"/>
            <a:ext cx="3104270" cy="653264"/>
          </a:xfrm>
          <a:solidFill>
            <a:srgbClr val="0070C0"/>
          </a:solidFill>
        </p:spPr>
        <p:txBody>
          <a:bodyPr/>
          <a:lstStyle/>
          <a:p>
            <a:r>
              <a:rPr lang="es-CL" sz="2800" dirty="0" smtClean="0"/>
              <a:t>Colegio Alcázar</a:t>
            </a:r>
            <a:r>
              <a:rPr lang="es-CL" dirty="0" smtClean="0"/>
              <a:t>.</a:t>
            </a:r>
            <a:endParaRPr lang="en-US" dirty="0"/>
          </a:p>
        </p:txBody>
      </p:sp>
      <p:pic>
        <p:nvPicPr>
          <p:cNvPr id="4" name="Imagen 3" descr="&lt;strong&gt;Vacunas&lt;/strong&gt; en &lt;strong&gt;niños&lt;/strong&gt;: Guía de &lt;strong&gt;vacunas&lt;/strong&gt; que todo menor debe ..."/>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77198" y="2082018"/>
            <a:ext cx="6119446" cy="4078398"/>
          </a:xfrm>
          <a:prstGeom prst="rect">
            <a:avLst/>
          </a:prstGeom>
        </p:spPr>
      </p:pic>
      <p:pic>
        <p:nvPicPr>
          <p:cNvPr id="23" name="Imagen 22" descr="Insignia.jpg"/>
          <p:cNvPicPr/>
          <p:nvPr/>
        </p:nvPicPr>
        <p:blipFill>
          <a:blip r:embed="rId3" cstate="print">
            <a:lum bright="20000"/>
            <a:grayscl/>
            <a:extLst>
              <a:ext uri="{28A0092B-C50C-407E-A947-70E740481C1C}">
                <a14:useLocalDpi xmlns:a14="http://schemas.microsoft.com/office/drawing/2010/main" val="0"/>
              </a:ext>
            </a:extLst>
          </a:blip>
          <a:srcRect/>
          <a:stretch>
            <a:fillRect/>
          </a:stretch>
        </p:blipFill>
        <p:spPr bwMode="auto">
          <a:xfrm>
            <a:off x="471269" y="69277"/>
            <a:ext cx="1150742" cy="1168326"/>
          </a:xfrm>
          <a:prstGeom prst="rect">
            <a:avLst/>
          </a:prstGeom>
          <a:noFill/>
          <a:ln>
            <a:noFill/>
          </a:ln>
        </p:spPr>
      </p:pic>
    </p:spTree>
    <p:extLst>
      <p:ext uri="{BB962C8B-B14F-4D97-AF65-F5344CB8AC3E}">
        <p14:creationId xmlns:p14="http://schemas.microsoft.com/office/powerpoint/2010/main" val="9042901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ángulo 13"/>
          <p:cNvSpPr/>
          <p:nvPr/>
        </p:nvSpPr>
        <p:spPr>
          <a:xfrm>
            <a:off x="872197" y="335846"/>
            <a:ext cx="10635175" cy="5539978"/>
          </a:xfrm>
          <a:prstGeom prst="rect">
            <a:avLst/>
          </a:prstGeom>
        </p:spPr>
        <p:txBody>
          <a:bodyPr wrap="square">
            <a:spAutoFit/>
          </a:bodyPr>
          <a:lstStyle/>
          <a:p>
            <a:r>
              <a:rPr lang="es-MX" dirty="0" smtClean="0"/>
              <a:t>.</a:t>
            </a:r>
            <a:endParaRPr lang="es-MX" dirty="0"/>
          </a:p>
          <a:p>
            <a:r>
              <a:rPr lang="es-MX" sz="2400" dirty="0"/>
              <a:t> </a:t>
            </a:r>
            <a:r>
              <a:rPr lang="es-MX" sz="2400" dirty="0" smtClean="0"/>
              <a:t>1</a:t>
            </a:r>
            <a:r>
              <a:rPr lang="es-MX" dirty="0" smtClean="0"/>
              <a:t>.- </a:t>
            </a:r>
            <a:r>
              <a:rPr lang="es-MX" sz="2400" dirty="0" smtClean="0"/>
              <a:t>Disponer </a:t>
            </a:r>
            <a:r>
              <a:rPr lang="es-MX" sz="2400" dirty="0"/>
              <a:t>de desinfectante de manos o lavamanos para los usuarios a la entrada del </a:t>
            </a:r>
            <a:r>
              <a:rPr lang="es-MX" sz="2400" dirty="0" smtClean="0"/>
              <a:t>establecimiento educacional.</a:t>
            </a:r>
          </a:p>
          <a:p>
            <a:endParaRPr lang="es-MX" sz="2400" dirty="0"/>
          </a:p>
          <a:p>
            <a:r>
              <a:rPr lang="es-MX" sz="2400" dirty="0"/>
              <a:t> </a:t>
            </a:r>
            <a:r>
              <a:rPr lang="es-MX" sz="2400" dirty="0" smtClean="0"/>
              <a:t>2.- </a:t>
            </a:r>
            <a:r>
              <a:rPr lang="es-MX" sz="2400" dirty="0"/>
              <a:t>Adherir a recomendación de distanciamiento social dentro del establecimiento educacional. </a:t>
            </a:r>
            <a:endParaRPr lang="es-MX" sz="2400" dirty="0" smtClean="0"/>
          </a:p>
          <a:p>
            <a:r>
              <a:rPr lang="es-MX" sz="2400" dirty="0" smtClean="0"/>
              <a:t>  </a:t>
            </a:r>
            <a:r>
              <a:rPr lang="es-MX" sz="2400" dirty="0"/>
              <a:t>Realizar la limpieza de superficies posterior a la atención de cada estudiante (incluir mouse, teclado, </a:t>
            </a:r>
            <a:r>
              <a:rPr lang="es-MX" sz="2400" dirty="0" err="1"/>
              <a:t>cooler</a:t>
            </a:r>
            <a:r>
              <a:rPr lang="es-MX" sz="2400" dirty="0"/>
              <a:t>) </a:t>
            </a:r>
          </a:p>
          <a:p>
            <a:r>
              <a:rPr lang="es-MX" sz="2400" dirty="0" smtClean="0"/>
              <a:t>3.- Limitar </a:t>
            </a:r>
            <a:r>
              <a:rPr lang="es-MX" sz="2400" dirty="0"/>
              <a:t>el número de familiares que acompañan al escolar (1 acompañante</a:t>
            </a:r>
            <a:r>
              <a:rPr lang="es-MX" sz="2400" dirty="0" smtClean="0"/>
              <a:t>)</a:t>
            </a:r>
            <a:endParaRPr lang="es-MX" sz="2400" dirty="0"/>
          </a:p>
          <a:p>
            <a:r>
              <a:rPr lang="es-MX" sz="2400" dirty="0"/>
              <a:t> 4</a:t>
            </a:r>
            <a:r>
              <a:rPr lang="es-MX" sz="2400" dirty="0" smtClean="0"/>
              <a:t>.-  </a:t>
            </a:r>
            <a:r>
              <a:rPr lang="es-MX" sz="2400" dirty="0"/>
              <a:t>Evitar aglomeraciones, algunas estrategias para esto podrían incluir: Horarios diferidos para citas de vacunación por nivel, realizar sesiones de vacunación con números pequeños de estudiantes, y aumentando la frecuencia, utilizar espacios al aire libre.</a:t>
            </a:r>
          </a:p>
          <a:p>
            <a:r>
              <a:rPr lang="es-MX" sz="2400" dirty="0"/>
              <a:t>  </a:t>
            </a:r>
            <a:r>
              <a:rPr lang="es-MX" sz="2400" dirty="0" smtClean="0"/>
              <a:t>5.-Contar </a:t>
            </a:r>
            <a:r>
              <a:rPr lang="es-MX" sz="2400" dirty="0"/>
              <a:t>con el equipamiento habitual de vacunación escolar para salir a terreno, más todos los insumos necesarios para el control de infecciones, incluida COVID-19</a:t>
            </a:r>
          </a:p>
        </p:txBody>
      </p:sp>
    </p:spTree>
    <p:extLst>
      <p:ext uri="{BB962C8B-B14F-4D97-AF65-F5344CB8AC3E}">
        <p14:creationId xmlns:p14="http://schemas.microsoft.com/office/powerpoint/2010/main" val="36167453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407964" y="948690"/>
            <a:ext cx="11380763" cy="4585871"/>
          </a:xfrm>
          <a:prstGeom prst="rect">
            <a:avLst/>
          </a:prstGeom>
        </p:spPr>
        <p:txBody>
          <a:bodyPr wrap="square">
            <a:spAutoFit/>
          </a:bodyPr>
          <a:lstStyle/>
          <a:p>
            <a:r>
              <a:rPr lang="es-MX" dirty="0" smtClean="0"/>
              <a:t>.</a:t>
            </a:r>
            <a:r>
              <a:rPr lang="es-MX" sz="2800" b="1" dirty="0" smtClean="0"/>
              <a:t>Del </a:t>
            </a:r>
            <a:r>
              <a:rPr lang="es-MX" sz="2800" b="1" dirty="0"/>
              <a:t>escolar/acompañante antes del ingreso al establecimiento educacional</a:t>
            </a:r>
            <a:r>
              <a:rPr lang="es-MX" sz="2400" dirty="0" smtClean="0"/>
              <a:t>:</a:t>
            </a:r>
          </a:p>
          <a:p>
            <a:endParaRPr lang="es-MX" sz="2400" dirty="0"/>
          </a:p>
          <a:p>
            <a:r>
              <a:rPr lang="es-MX" sz="2400" dirty="0" smtClean="0"/>
              <a:t>.-  </a:t>
            </a:r>
            <a:r>
              <a:rPr lang="es-MX" sz="2400" dirty="0"/>
              <a:t>A aquellas personas que se presentan en el establecimiento educacional ya sea para vacunarse o acompañando a algún estudiante y tienen síntomas respiratorios, se debe ofrecer mascarilla (si están disponibles), </a:t>
            </a:r>
            <a:r>
              <a:rPr lang="es-MX" sz="2400" b="1" dirty="0"/>
              <a:t>no vacunar</a:t>
            </a:r>
            <a:r>
              <a:rPr lang="es-MX" sz="2400" dirty="0"/>
              <a:t>, y referir para evaluación médica</a:t>
            </a:r>
            <a:r>
              <a:rPr lang="es-MX" sz="2400" dirty="0" smtClean="0"/>
              <a:t>.</a:t>
            </a:r>
          </a:p>
          <a:p>
            <a:endParaRPr lang="es-MX" sz="2400" dirty="0"/>
          </a:p>
          <a:p>
            <a:r>
              <a:rPr lang="es-MX" sz="2400" dirty="0" smtClean="0"/>
              <a:t>.-.De </a:t>
            </a:r>
            <a:r>
              <a:rPr lang="es-MX" sz="2400" dirty="0"/>
              <a:t>la vacunación de personas con diagnóstico de COVID-19 y sus contactos:</a:t>
            </a:r>
          </a:p>
          <a:p>
            <a:r>
              <a:rPr lang="es-MX" sz="2400" dirty="0"/>
              <a:t> </a:t>
            </a:r>
            <a:r>
              <a:rPr lang="es-MX" sz="2400" dirty="0" smtClean="0"/>
              <a:t>Aunque </a:t>
            </a:r>
            <a:r>
              <a:rPr lang="es-MX" sz="2400" b="1" dirty="0"/>
              <a:t>no existen </a:t>
            </a:r>
            <a:r>
              <a:rPr lang="es-MX" sz="2400" dirty="0"/>
              <a:t>contraindicaciones médicas conocidas para vacunar a una persona con COVID-19, se recomienda deferir toda vacunación hasta su completa recuperación.</a:t>
            </a:r>
          </a:p>
          <a:p>
            <a:endParaRPr lang="es-MX" sz="2400" dirty="0"/>
          </a:p>
          <a:p>
            <a:r>
              <a:rPr lang="es-MX" sz="2400" dirty="0" smtClean="0"/>
              <a:t>.-Con </a:t>
            </a:r>
            <a:r>
              <a:rPr lang="es-MX" sz="2400" dirty="0"/>
              <a:t>el fin de que esta información sea conocida por todos los niveles y equipos de salud, se </a:t>
            </a:r>
            <a:r>
              <a:rPr lang="es-MX" sz="2400" b="1" dirty="0"/>
              <a:t>les solicita realizar amplia difusión de este documento</a:t>
            </a:r>
            <a:r>
              <a:rPr lang="es-MX" sz="2400" dirty="0" smtClean="0"/>
              <a:t>..</a:t>
            </a:r>
            <a:endParaRPr lang="es-MX" sz="2400" dirty="0"/>
          </a:p>
        </p:txBody>
      </p:sp>
      <p:pic>
        <p:nvPicPr>
          <p:cNvPr id="3" name="Imagen 2" descr="29 de octubre: III Jornadas “Hablemos de… &lt;strong&gt;vacunas&lt;/strong&gt; ..."/>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6272" y="5534561"/>
            <a:ext cx="6719594" cy="1323439"/>
          </a:xfrm>
          <a:prstGeom prst="rect">
            <a:avLst/>
          </a:prstGeom>
        </p:spPr>
      </p:pic>
    </p:spTree>
    <p:extLst>
      <p:ext uri="{BB962C8B-B14F-4D97-AF65-F5344CB8AC3E}">
        <p14:creationId xmlns:p14="http://schemas.microsoft.com/office/powerpoint/2010/main" val="27760705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p:cNvSpPr/>
          <p:nvPr/>
        </p:nvSpPr>
        <p:spPr>
          <a:xfrm>
            <a:off x="914400" y="1075435"/>
            <a:ext cx="10086535" cy="5082032"/>
          </a:xfrm>
          <a:prstGeom prst="rect">
            <a:avLst/>
          </a:prstGeom>
        </p:spPr>
        <p:txBody>
          <a:bodyPr wrap="square">
            <a:spAutoFit/>
          </a:bodyPr>
          <a:lstStyle/>
          <a:p>
            <a:pPr marL="125095" marR="17780" algn="just">
              <a:lnSpc>
                <a:spcPct val="107000"/>
              </a:lnSpc>
              <a:spcAft>
                <a:spcPts val="1245"/>
              </a:spcAft>
            </a:pPr>
            <a:r>
              <a:rPr lang="es-CL" sz="3200" b="1" u="sng" dirty="0">
                <a:solidFill>
                  <a:srgbClr val="000000"/>
                </a:solidFill>
                <a:uFill>
                  <a:solidFill>
                    <a:srgbClr val="000000"/>
                  </a:solidFill>
                </a:uFill>
                <a:latin typeface="Calibri" panose="020F0502020204030204" pitchFamily="34" charset="0"/>
                <a:ea typeface="Calibri" panose="020F0502020204030204" pitchFamily="34" charset="0"/>
              </a:rPr>
              <a:t>Estimados padres y/o apoderados</a:t>
            </a:r>
            <a:r>
              <a:rPr lang="es-CL" sz="2800" u="sng" dirty="0">
                <a:solidFill>
                  <a:srgbClr val="000000"/>
                </a:solidFill>
                <a:uFill>
                  <a:solidFill>
                    <a:srgbClr val="000000"/>
                  </a:solidFill>
                </a:uFill>
                <a:latin typeface="Calibri" panose="020F0502020204030204" pitchFamily="34" charset="0"/>
                <a:ea typeface="Calibri" panose="020F0502020204030204" pitchFamily="34" charset="0"/>
              </a:rPr>
              <a:t>:</a:t>
            </a:r>
            <a:endParaRPr lang="en-US" sz="2800" dirty="0">
              <a:solidFill>
                <a:srgbClr val="000000"/>
              </a:solidFill>
              <a:latin typeface="Calibri" panose="020F0502020204030204" pitchFamily="34" charset="0"/>
              <a:ea typeface="Calibri" panose="020F0502020204030204" pitchFamily="34" charset="0"/>
            </a:endParaRPr>
          </a:p>
          <a:p>
            <a:r>
              <a:rPr lang="es-CL" sz="2800" dirty="0">
                <a:solidFill>
                  <a:srgbClr val="000000"/>
                </a:solidFill>
                <a:latin typeface="Calibri" panose="020F0502020204030204" pitchFamily="34" charset="0"/>
                <a:ea typeface="Calibri" panose="020F0502020204030204" pitchFamily="34" charset="0"/>
              </a:rPr>
              <a:t>Junto con saludar informo a Usted, que se iniciará la vacunación escolar correspondiente al año </a:t>
            </a:r>
            <a:r>
              <a:rPr lang="es-CL" sz="2800" b="1" dirty="0">
                <a:solidFill>
                  <a:srgbClr val="000000"/>
                </a:solidFill>
                <a:latin typeface="Calibri" panose="020F0502020204030204" pitchFamily="34" charset="0"/>
                <a:ea typeface="Calibri" panose="020F0502020204030204" pitchFamily="34" charset="0"/>
              </a:rPr>
              <a:t>2020</a:t>
            </a:r>
            <a:r>
              <a:rPr lang="es-CL" sz="2800" b="1" dirty="0" smtClean="0">
                <a:solidFill>
                  <a:srgbClr val="000000"/>
                </a:solidFill>
                <a:latin typeface="Calibri" panose="020F0502020204030204" pitchFamily="34" charset="0"/>
                <a:ea typeface="Calibri" panose="020F0502020204030204" pitchFamily="34" charset="0"/>
              </a:rPr>
              <a:t>.</a:t>
            </a:r>
          </a:p>
          <a:p>
            <a:r>
              <a:rPr lang="es-CL" sz="2800" dirty="0" smtClean="0">
                <a:solidFill>
                  <a:srgbClr val="000000"/>
                </a:solidFill>
                <a:latin typeface="Calibri" panose="020F0502020204030204" pitchFamily="34" charset="0"/>
                <a:ea typeface="Calibri" panose="020F0502020204030204" pitchFamily="34" charset="0"/>
              </a:rPr>
              <a:t> </a:t>
            </a:r>
            <a:r>
              <a:rPr lang="es-CL" sz="2800" dirty="0">
                <a:solidFill>
                  <a:srgbClr val="000000"/>
                </a:solidFill>
                <a:latin typeface="Calibri" panose="020F0502020204030204" pitchFamily="34" charset="0"/>
                <a:ea typeface="Calibri" panose="020F0502020204030204" pitchFamily="34" charset="0"/>
              </a:rPr>
              <a:t>Esta es una medida rutinaria, instruida por la autoridad de Salud Pública y su aplicación tiene carácter </a:t>
            </a:r>
            <a:r>
              <a:rPr lang="es-CL" sz="2800" b="1" dirty="0">
                <a:solidFill>
                  <a:srgbClr val="000000"/>
                </a:solidFill>
                <a:latin typeface="Calibri" panose="020F0502020204030204" pitchFamily="34" charset="0"/>
                <a:ea typeface="Calibri" panose="020F0502020204030204" pitchFamily="34" charset="0"/>
              </a:rPr>
              <a:t>OBLIGATORIO</a:t>
            </a:r>
            <a:r>
              <a:rPr lang="es-CL" sz="2800" dirty="0">
                <a:solidFill>
                  <a:srgbClr val="000000"/>
                </a:solidFill>
                <a:latin typeface="Calibri" panose="020F0502020204030204" pitchFamily="34" charset="0"/>
                <a:ea typeface="Calibri" panose="020F0502020204030204" pitchFamily="34" charset="0"/>
              </a:rPr>
              <a:t> por lo cual NO REQUIERE la autorización por medio de firma de consentimiento informado de los padres y/o apoderados, en conformidad con lo establecido en el artículo 32</a:t>
            </a:r>
            <a:r>
              <a:rPr lang="es-CL" sz="2800" baseline="30000" dirty="0">
                <a:solidFill>
                  <a:srgbClr val="000000"/>
                </a:solidFill>
                <a:latin typeface="Calibri" panose="020F0502020204030204" pitchFamily="34" charset="0"/>
                <a:ea typeface="Calibri" panose="020F0502020204030204" pitchFamily="34" charset="0"/>
              </a:rPr>
              <a:t>0 </a:t>
            </a:r>
            <a:r>
              <a:rPr lang="es-CL" sz="2800" dirty="0">
                <a:solidFill>
                  <a:srgbClr val="000000"/>
                </a:solidFill>
                <a:latin typeface="Calibri" panose="020F0502020204030204" pitchFamily="34" charset="0"/>
                <a:ea typeface="Calibri" panose="020F0502020204030204" pitchFamily="34" charset="0"/>
              </a:rPr>
              <a:t>del Código Sanitario, el Decreto exento N </a:t>
            </a:r>
            <a:r>
              <a:rPr lang="es-CL" sz="2800" baseline="30000" dirty="0">
                <a:solidFill>
                  <a:srgbClr val="000000"/>
                </a:solidFill>
                <a:latin typeface="Calibri" panose="020F0502020204030204" pitchFamily="34" charset="0"/>
                <a:ea typeface="Calibri" panose="020F0502020204030204" pitchFamily="34" charset="0"/>
              </a:rPr>
              <a:t>0</a:t>
            </a:r>
            <a:r>
              <a:rPr lang="es-CL" sz="2800" dirty="0">
                <a:solidFill>
                  <a:srgbClr val="000000"/>
                </a:solidFill>
                <a:latin typeface="Calibri" panose="020F0502020204030204" pitchFamily="34" charset="0"/>
                <a:ea typeface="Calibri" panose="020F0502020204030204" pitchFamily="34" charset="0"/>
              </a:rPr>
              <a:t>6 del 2010 y Decreto exento N </a:t>
            </a:r>
            <a:r>
              <a:rPr lang="es-CL" sz="2800" baseline="30000" dirty="0">
                <a:solidFill>
                  <a:srgbClr val="000000"/>
                </a:solidFill>
                <a:latin typeface="Calibri" panose="020F0502020204030204" pitchFamily="34" charset="0"/>
                <a:ea typeface="Calibri" panose="020F0502020204030204" pitchFamily="34" charset="0"/>
              </a:rPr>
              <a:t>O </a:t>
            </a:r>
            <a:r>
              <a:rPr lang="es-CL" sz="2800" dirty="0">
                <a:solidFill>
                  <a:srgbClr val="000000"/>
                </a:solidFill>
                <a:latin typeface="Calibri" panose="020F0502020204030204" pitchFamily="34" charset="0"/>
                <a:ea typeface="Calibri" panose="020F0502020204030204" pitchFamily="34" charset="0"/>
              </a:rPr>
              <a:t>865 del 2015. Por lo anterior, se ha dispuesto la vacunación en establecimientos educacionales de todos los niños y niñas</a:t>
            </a:r>
            <a:endParaRPr lang="en-US" sz="2800" dirty="0"/>
          </a:p>
        </p:txBody>
      </p:sp>
    </p:spTree>
    <p:extLst>
      <p:ext uri="{BB962C8B-B14F-4D97-AF65-F5344CB8AC3E}">
        <p14:creationId xmlns:p14="http://schemas.microsoft.com/office/powerpoint/2010/main" val="21116895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48641" y="531165"/>
            <a:ext cx="10902462" cy="5940665"/>
          </a:xfrm>
          <a:prstGeom prst="rect">
            <a:avLst/>
          </a:prstGeom>
        </p:spPr>
        <p:txBody>
          <a:bodyPr wrap="square">
            <a:spAutoFit/>
          </a:bodyPr>
          <a:lstStyle/>
          <a:p>
            <a:pPr marL="18415" marR="14605" indent="2540" algn="just">
              <a:lnSpc>
                <a:spcPct val="92000"/>
              </a:lnSpc>
              <a:spcAft>
                <a:spcPts val="1290"/>
              </a:spcAft>
            </a:pPr>
            <a:r>
              <a:rPr lang="es-CL" sz="2000" dirty="0" smtClean="0">
                <a:solidFill>
                  <a:srgbClr val="000000"/>
                </a:solidFill>
                <a:effectLst/>
                <a:latin typeface="Calibri" panose="020F0502020204030204" pitchFamily="34" charset="0"/>
                <a:ea typeface="Calibri" panose="020F0502020204030204" pitchFamily="34" charset="0"/>
              </a:rPr>
              <a:t>Los alumnos y alumnas de </a:t>
            </a:r>
            <a:r>
              <a:rPr lang="es-CL" sz="2000" b="1" dirty="0" smtClean="0">
                <a:solidFill>
                  <a:srgbClr val="000000"/>
                </a:solidFill>
                <a:effectLst/>
                <a:latin typeface="Calibri" panose="020F0502020204030204" pitchFamily="34" charset="0"/>
                <a:ea typeface="Calibri" panose="020F0502020204030204" pitchFamily="34" charset="0"/>
              </a:rPr>
              <a:t>Octavo básico </a:t>
            </a:r>
            <a:r>
              <a:rPr lang="es-CL" sz="2000" dirty="0" smtClean="0">
                <a:solidFill>
                  <a:srgbClr val="000000"/>
                </a:solidFill>
                <a:effectLst/>
                <a:latin typeface="Calibri" panose="020F0502020204030204" pitchFamily="34" charset="0"/>
                <a:ea typeface="Calibri" panose="020F0502020204030204" pitchFamily="34" charset="0"/>
              </a:rPr>
              <a:t>les corresponde la </a:t>
            </a:r>
            <a:r>
              <a:rPr lang="es-CL" sz="2800" b="1" dirty="0" smtClean="0">
                <a:solidFill>
                  <a:srgbClr val="000000"/>
                </a:solidFill>
                <a:effectLst/>
                <a:latin typeface="Calibri" panose="020F0502020204030204" pitchFamily="34" charset="0"/>
                <a:ea typeface="Calibri" panose="020F0502020204030204" pitchFamily="34" charset="0"/>
              </a:rPr>
              <a:t>vacuna dTpa</a:t>
            </a:r>
            <a:r>
              <a:rPr lang="es-CL" sz="2000" dirty="0" smtClean="0">
                <a:solidFill>
                  <a:srgbClr val="000000"/>
                </a:solidFill>
                <a:effectLst/>
                <a:latin typeface="Calibri" panose="020F0502020204030204" pitchFamily="34" charset="0"/>
                <a:ea typeface="Calibri" panose="020F0502020204030204" pitchFamily="34" charset="0"/>
              </a:rPr>
              <a:t>.</a:t>
            </a:r>
            <a:endParaRPr lang="en-US" sz="2000" dirty="0" smtClean="0">
              <a:solidFill>
                <a:srgbClr val="000000"/>
              </a:solidFill>
              <a:effectLst/>
              <a:latin typeface="Calibri" panose="020F0502020204030204" pitchFamily="34" charset="0"/>
              <a:ea typeface="Calibri" panose="020F0502020204030204" pitchFamily="34" charset="0"/>
            </a:endParaRPr>
          </a:p>
          <a:p>
            <a:pPr marL="24130" indent="2540" algn="just">
              <a:lnSpc>
                <a:spcPct val="111000"/>
              </a:lnSpc>
              <a:spcAft>
                <a:spcPts val="1095"/>
              </a:spcAft>
            </a:pPr>
            <a:r>
              <a:rPr lang="es-CL" sz="2800" b="1" dirty="0" smtClean="0">
                <a:solidFill>
                  <a:srgbClr val="000000"/>
                </a:solidFill>
                <a:effectLst/>
                <a:latin typeface="Calibri" panose="020F0502020204030204" pitchFamily="34" charset="0"/>
                <a:ea typeface="Calibri" panose="020F0502020204030204" pitchFamily="34" charset="0"/>
              </a:rPr>
              <a:t>Vacuna   dTpa   </a:t>
            </a:r>
            <a:r>
              <a:rPr lang="es-CL" sz="2000" b="1" dirty="0" smtClean="0">
                <a:solidFill>
                  <a:srgbClr val="000000"/>
                </a:solidFill>
                <a:effectLst/>
                <a:latin typeface="Calibri" panose="020F0502020204030204" pitchFamily="34" charset="0"/>
                <a:ea typeface="Calibri" panose="020F0502020204030204" pitchFamily="34" charset="0"/>
              </a:rPr>
              <a:t>previene tres enfermedades</a:t>
            </a:r>
            <a:r>
              <a:rPr lang="es-CL" sz="2000" dirty="0" smtClean="0">
                <a:solidFill>
                  <a:srgbClr val="000000"/>
                </a:solidFill>
                <a:effectLst/>
                <a:latin typeface="Calibri" panose="020F0502020204030204" pitchFamily="34" charset="0"/>
                <a:ea typeface="Calibri" panose="020F0502020204030204" pitchFamily="34" charset="0"/>
              </a:rPr>
              <a:t>:</a:t>
            </a:r>
            <a:endParaRPr lang="en-US" sz="2000" dirty="0" smtClean="0">
              <a:solidFill>
                <a:srgbClr val="000000"/>
              </a:solidFill>
              <a:effectLst/>
              <a:latin typeface="Calibri" panose="020F0502020204030204" pitchFamily="34" charset="0"/>
              <a:ea typeface="Calibri" panose="020F0502020204030204" pitchFamily="34" charset="0"/>
            </a:endParaRPr>
          </a:p>
          <a:p>
            <a:pPr marL="186055" marR="14605" indent="2540" algn="just">
              <a:lnSpc>
                <a:spcPct val="92000"/>
              </a:lnSpc>
              <a:spcAft>
                <a:spcPts val="0"/>
              </a:spcAft>
            </a:pPr>
            <a:r>
              <a:rPr lang="es-CL" sz="2000" b="1" dirty="0" smtClean="0">
                <a:solidFill>
                  <a:srgbClr val="000000"/>
                </a:solidFill>
                <a:effectLst/>
                <a:latin typeface="Calibri" panose="020F0502020204030204" pitchFamily="34" charset="0"/>
                <a:ea typeface="Calibri" panose="020F0502020204030204" pitchFamily="34" charset="0"/>
              </a:rPr>
              <a:t>1.-Difteria</a:t>
            </a:r>
            <a:r>
              <a:rPr lang="es-CL" sz="2000" dirty="0" smtClean="0">
                <a:solidFill>
                  <a:srgbClr val="000000"/>
                </a:solidFill>
                <a:effectLst/>
                <a:latin typeface="Calibri" panose="020F0502020204030204" pitchFamily="34" charset="0"/>
                <a:ea typeface="Calibri" panose="020F0502020204030204" pitchFamily="34" charset="0"/>
              </a:rPr>
              <a:t>: Es una enfermedad infectocontagiosa producida por una bacteria la cual se transmite a través de secreciones, especialmente respiratorias.</a:t>
            </a:r>
            <a:endParaRPr lang="en-US" sz="2000" dirty="0" smtClean="0">
              <a:solidFill>
                <a:srgbClr val="000000"/>
              </a:solidFill>
              <a:effectLst/>
              <a:latin typeface="Calibri" panose="020F0502020204030204" pitchFamily="34" charset="0"/>
              <a:ea typeface="Calibri" panose="020F0502020204030204" pitchFamily="34" charset="0"/>
            </a:endParaRPr>
          </a:p>
          <a:p>
            <a:pPr marL="189230" marR="14605" indent="2540" algn="just">
              <a:lnSpc>
                <a:spcPct val="92000"/>
              </a:lnSpc>
              <a:spcAft>
                <a:spcPts val="205"/>
              </a:spcAft>
            </a:pPr>
            <a:r>
              <a:rPr lang="es-CL" sz="2000" dirty="0" smtClean="0">
                <a:solidFill>
                  <a:srgbClr val="000000"/>
                </a:solidFill>
                <a:effectLst/>
                <a:latin typeface="Calibri" panose="020F0502020204030204" pitchFamily="34" charset="0"/>
                <a:ea typeface="Calibri" panose="020F0502020204030204" pitchFamily="34" charset="0"/>
              </a:rPr>
              <a:t>Sus complicaciones son en relación a la ubicación de la bacteria, y así podemos tener a nivel nasal, faringoamigdalar, laringotraqueal, cutáneo, conjuntival, ótica, vaginal, polineuritis, miocarditis. Siendo principalmente afectada la vía respiratoria que provoca dificultad en el intercambio gaseoso, y en ocasiones puede conducir a la muerte.</a:t>
            </a:r>
          </a:p>
          <a:p>
            <a:pPr marL="189230" marR="14605" indent="2540" algn="just">
              <a:lnSpc>
                <a:spcPct val="92000"/>
              </a:lnSpc>
              <a:spcAft>
                <a:spcPts val="205"/>
              </a:spcAft>
            </a:pPr>
            <a:endParaRPr lang="en-US" sz="2000" dirty="0" smtClean="0">
              <a:solidFill>
                <a:srgbClr val="000000"/>
              </a:solidFill>
              <a:effectLst/>
              <a:latin typeface="Calibri" panose="020F0502020204030204" pitchFamily="34" charset="0"/>
              <a:ea typeface="Calibri" panose="020F0502020204030204" pitchFamily="34" charset="0"/>
            </a:endParaRPr>
          </a:p>
          <a:p>
            <a:pPr marL="182880" marR="14605" indent="2540" algn="just">
              <a:lnSpc>
                <a:spcPct val="92000"/>
              </a:lnSpc>
              <a:spcAft>
                <a:spcPts val="205"/>
              </a:spcAft>
            </a:pPr>
            <a:r>
              <a:rPr lang="es-CL" sz="2000" b="1" dirty="0" smtClean="0">
                <a:solidFill>
                  <a:srgbClr val="000000"/>
                </a:solidFill>
                <a:effectLst/>
                <a:latin typeface="Calibri" panose="020F0502020204030204" pitchFamily="34" charset="0"/>
                <a:ea typeface="Calibri" panose="020F0502020204030204" pitchFamily="34" charset="0"/>
              </a:rPr>
              <a:t>2.-Tos convulsiva o coqueluche</a:t>
            </a:r>
            <a:r>
              <a:rPr lang="es-CL" sz="2000" dirty="0" smtClean="0">
                <a:solidFill>
                  <a:srgbClr val="000000"/>
                </a:solidFill>
                <a:effectLst/>
                <a:latin typeface="Calibri" panose="020F0502020204030204" pitchFamily="34" charset="0"/>
                <a:ea typeface="Calibri" panose="020F0502020204030204" pitchFamily="34" charset="0"/>
              </a:rPr>
              <a:t>: Es una enfermedad grave, causada por una bacteria llamada Bordetella pertussis, esta enfermedad es muy contagiosa, afecta al tracto respiratorio del ser humano y es transmitida de una persona enferma a una sana. Se caracteriza por tos violenta que conlleva al vómito con sensación de asfixia que termina con un ruido estridente durante la inspiración lo que podría conducir a la muerte. La vacunación en lactantes contra la Tos Convulsiva, no confiere inmunidad de por vida, sino que esta se pierde progresivamente al cabo de 5 a 7 años, lo cual se traduce en más escolares y adolescentes susceptibles de enfermar. Con este objetivo se introduce la vacuna dTpa en el calendario de vacunación escolar de nuestro país en el año 2012,</a:t>
            </a:r>
            <a:endParaRPr lang="en-US" sz="2000" dirty="0" smtClean="0">
              <a:solidFill>
                <a:srgbClr val="000000"/>
              </a:solidFill>
              <a:effectLst/>
              <a:latin typeface="Calibri" panose="020F0502020204030204" pitchFamily="34" charset="0"/>
              <a:ea typeface="Calibri" panose="020F0502020204030204" pitchFamily="34" charset="0"/>
            </a:endParaRPr>
          </a:p>
          <a:p>
            <a:pPr marL="201295" indent="2540" algn="just">
              <a:lnSpc>
                <a:spcPct val="111000"/>
              </a:lnSpc>
              <a:spcAft>
                <a:spcPts val="250"/>
              </a:spcAft>
            </a:pPr>
            <a:r>
              <a:rPr lang="es-CL" sz="2000" dirty="0" smtClean="0">
                <a:solidFill>
                  <a:srgbClr val="000000"/>
                </a:solidFill>
                <a:effectLst/>
                <a:latin typeface="Calibri" panose="020F0502020204030204" pitchFamily="34" charset="0"/>
                <a:ea typeface="Calibri" panose="020F0502020204030204" pitchFamily="34" charset="0"/>
              </a:rPr>
              <a:t>para niños de 1 </a:t>
            </a:r>
            <a:r>
              <a:rPr lang="es-CL" sz="2000" baseline="30000" dirty="0" smtClean="0">
                <a:solidFill>
                  <a:srgbClr val="000000"/>
                </a:solidFill>
                <a:effectLst/>
                <a:latin typeface="Calibri" panose="020F0502020204030204" pitchFamily="34" charset="0"/>
                <a:ea typeface="Calibri" panose="020F0502020204030204" pitchFamily="34" charset="0"/>
              </a:rPr>
              <a:t>0 </a:t>
            </a:r>
            <a:r>
              <a:rPr lang="es-CL" sz="2000" dirty="0" smtClean="0">
                <a:solidFill>
                  <a:srgbClr val="000000"/>
                </a:solidFill>
                <a:effectLst/>
                <a:latin typeface="Calibri" panose="020F0502020204030204" pitchFamily="34" charset="0"/>
                <a:ea typeface="Calibri" panose="020F0502020204030204" pitchFamily="34" charset="0"/>
              </a:rPr>
              <a:t>año básico, haciéndose extensivo en el año 2013 además para niños de 8 </a:t>
            </a:r>
            <a:r>
              <a:rPr lang="es-CL" sz="2000" baseline="30000" dirty="0" smtClean="0">
                <a:solidFill>
                  <a:srgbClr val="000000"/>
                </a:solidFill>
                <a:effectLst/>
                <a:latin typeface="Calibri" panose="020F0502020204030204" pitchFamily="34" charset="0"/>
                <a:ea typeface="Calibri" panose="020F0502020204030204" pitchFamily="34" charset="0"/>
              </a:rPr>
              <a:t>0 </a:t>
            </a:r>
            <a:r>
              <a:rPr lang="es-CL" sz="2000" dirty="0" smtClean="0">
                <a:solidFill>
                  <a:srgbClr val="000000"/>
                </a:solidFill>
                <a:effectLst/>
                <a:latin typeface="Calibri" panose="020F0502020204030204" pitchFamily="34" charset="0"/>
                <a:ea typeface="Calibri" panose="020F0502020204030204" pitchFamily="34" charset="0"/>
              </a:rPr>
              <a:t>básico.</a:t>
            </a:r>
            <a:endParaRPr lang="en-US" sz="2000" dirty="0">
              <a:solidFill>
                <a:srgbClr val="000000"/>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025566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844061" y="1272182"/>
            <a:ext cx="10550770" cy="4401205"/>
          </a:xfrm>
          <a:prstGeom prst="rect">
            <a:avLst/>
          </a:prstGeom>
        </p:spPr>
        <p:txBody>
          <a:bodyPr wrap="square">
            <a:spAutoFit/>
          </a:bodyPr>
          <a:lstStyle/>
          <a:p>
            <a:r>
              <a:rPr lang="es-MX" sz="2800" b="1" dirty="0" smtClean="0"/>
              <a:t>3.- Tétanos</a:t>
            </a:r>
            <a:r>
              <a:rPr lang="es-MX" sz="2800" dirty="0"/>
              <a:t>: Es una </a:t>
            </a:r>
            <a:r>
              <a:rPr lang="es-MX" sz="2800" dirty="0" smtClean="0"/>
              <a:t>infección </a:t>
            </a:r>
            <a:r>
              <a:rPr lang="es-MX" sz="2800" dirty="0"/>
              <a:t>grave causada por una bacteria que está presente en la tierra, y por ende, es transmitida por el contacto de una herida infectada con tétanos a una persona no inmunizada. </a:t>
            </a:r>
            <a:endParaRPr lang="es-MX" sz="2800" dirty="0" smtClean="0"/>
          </a:p>
          <a:p>
            <a:endParaRPr lang="es-MX" sz="2800" dirty="0" smtClean="0"/>
          </a:p>
          <a:p>
            <a:r>
              <a:rPr lang="es-MX" sz="2800" dirty="0" smtClean="0"/>
              <a:t>También </a:t>
            </a:r>
            <a:r>
              <a:rPr lang="es-MX" sz="2800" dirty="0"/>
              <a:t>existe el tétanos que transmite la madre a sus hijos a través del cordón umbilical</a:t>
            </a:r>
            <a:r>
              <a:rPr lang="es-MX" sz="2800" dirty="0" smtClean="0"/>
              <a:t>.</a:t>
            </a:r>
          </a:p>
          <a:p>
            <a:endParaRPr lang="es-MX" sz="2800" dirty="0"/>
          </a:p>
          <a:p>
            <a:r>
              <a:rPr lang="es-MX" sz="2800" dirty="0"/>
              <a:t>Los síntomas principales son espasmos musculares dolorosos de la mandíbula que se van diseminando hacia el cuello, hombros y espalda con creciente intensidad, además de dolor de cabeza e irritabilidad</a:t>
            </a:r>
            <a:r>
              <a:rPr lang="es-MX" sz="2000" dirty="0" smtClean="0"/>
              <a:t>.</a:t>
            </a:r>
            <a:r>
              <a:rPr lang="es-MX" sz="2000" dirty="0"/>
              <a:t> n</a:t>
            </a:r>
          </a:p>
        </p:txBody>
      </p:sp>
      <p:pic>
        <p:nvPicPr>
          <p:cNvPr id="3" name="Imagen 2" descr="Nurse Vaccination Boy · Free image on Pixabay"/>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8195" y="0"/>
            <a:ext cx="1793966" cy="1319349"/>
          </a:xfrm>
          <a:prstGeom prst="rect">
            <a:avLst/>
          </a:prstGeom>
        </p:spPr>
      </p:pic>
    </p:spTree>
    <p:extLst>
      <p:ext uri="{BB962C8B-B14F-4D97-AF65-F5344CB8AC3E}">
        <p14:creationId xmlns:p14="http://schemas.microsoft.com/office/powerpoint/2010/main" val="1144279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25082" y="119617"/>
            <a:ext cx="11676185" cy="6738383"/>
          </a:xfrm>
          <a:prstGeom prst="rect">
            <a:avLst/>
          </a:prstGeom>
        </p:spPr>
        <p:txBody>
          <a:bodyPr wrap="square">
            <a:spAutoFit/>
          </a:bodyPr>
          <a:lstStyle/>
          <a:p>
            <a:pPr marL="6350" marR="8890" indent="2540" algn="just">
              <a:lnSpc>
                <a:spcPct val="93000"/>
              </a:lnSpc>
              <a:spcAft>
                <a:spcPts val="2300"/>
              </a:spcAft>
            </a:pPr>
            <a:r>
              <a:rPr lang="es-CL" sz="2800" dirty="0">
                <a:solidFill>
                  <a:srgbClr val="000000"/>
                </a:solidFill>
                <a:latin typeface="Calibri" panose="020F0502020204030204" pitchFamily="34" charset="0"/>
                <a:ea typeface="Calibri" panose="020F0502020204030204" pitchFamily="34" charset="0"/>
              </a:rPr>
              <a:t>Las vacunas que recibirán los alumnos y alumnas de </a:t>
            </a:r>
            <a:r>
              <a:rPr lang="es-CL" sz="2800" b="1" dirty="0">
                <a:solidFill>
                  <a:srgbClr val="000000"/>
                </a:solidFill>
                <a:latin typeface="Calibri" panose="020F0502020204030204" pitchFamily="34" charset="0"/>
                <a:ea typeface="Calibri" panose="020F0502020204030204" pitchFamily="34" charset="0"/>
              </a:rPr>
              <a:t>1 </a:t>
            </a:r>
            <a:r>
              <a:rPr lang="es-CL" sz="2800" b="1" baseline="30000" dirty="0">
                <a:solidFill>
                  <a:srgbClr val="000000"/>
                </a:solidFill>
                <a:latin typeface="Calibri" panose="020F0502020204030204" pitchFamily="34" charset="0"/>
                <a:ea typeface="Calibri" panose="020F0502020204030204" pitchFamily="34" charset="0"/>
              </a:rPr>
              <a:t>0 </a:t>
            </a:r>
            <a:r>
              <a:rPr lang="es-CL" sz="2800" b="1" dirty="0">
                <a:solidFill>
                  <a:srgbClr val="000000"/>
                </a:solidFill>
                <a:latin typeface="Calibri" panose="020F0502020204030204" pitchFamily="34" charset="0"/>
                <a:ea typeface="Calibri" panose="020F0502020204030204" pitchFamily="34" charset="0"/>
              </a:rPr>
              <a:t>año básico </a:t>
            </a:r>
            <a:r>
              <a:rPr lang="es-CL" sz="2800" dirty="0">
                <a:solidFill>
                  <a:srgbClr val="000000"/>
                </a:solidFill>
                <a:latin typeface="Calibri" panose="020F0502020204030204" pitchFamily="34" charset="0"/>
                <a:ea typeface="Calibri" panose="020F0502020204030204" pitchFamily="34" charset="0"/>
              </a:rPr>
              <a:t>son </a:t>
            </a:r>
            <a:r>
              <a:rPr lang="es-CL" sz="2800" b="1" dirty="0">
                <a:solidFill>
                  <a:srgbClr val="000000"/>
                </a:solidFill>
                <a:latin typeface="Calibri" panose="020F0502020204030204" pitchFamily="34" charset="0"/>
                <a:ea typeface="Calibri" panose="020F0502020204030204" pitchFamily="34" charset="0"/>
              </a:rPr>
              <a:t>SRP</a:t>
            </a:r>
            <a:r>
              <a:rPr lang="es-CL" sz="2800" dirty="0">
                <a:solidFill>
                  <a:srgbClr val="000000"/>
                </a:solidFill>
                <a:latin typeface="Calibri" panose="020F0502020204030204" pitchFamily="34" charset="0"/>
                <a:ea typeface="Calibri" panose="020F0502020204030204" pitchFamily="34" charset="0"/>
              </a:rPr>
              <a:t> y </a:t>
            </a:r>
            <a:r>
              <a:rPr lang="es-CL" sz="2800" b="1" dirty="0">
                <a:solidFill>
                  <a:srgbClr val="000000"/>
                </a:solidFill>
                <a:latin typeface="Calibri" panose="020F0502020204030204" pitchFamily="34" charset="0"/>
                <a:ea typeface="Calibri" panose="020F0502020204030204" pitchFamily="34" charset="0"/>
              </a:rPr>
              <a:t>dTpa</a:t>
            </a:r>
            <a:r>
              <a:rPr lang="es-CL" sz="2800" dirty="0">
                <a:solidFill>
                  <a:srgbClr val="000000"/>
                </a:solidFill>
                <a:latin typeface="Calibri" panose="020F0502020204030204" pitchFamily="34" charset="0"/>
                <a:ea typeface="Calibri" panose="020F0502020204030204" pitchFamily="34" charset="0"/>
              </a:rPr>
              <a:t>, las cuales previenen las siguientes </a:t>
            </a:r>
            <a:r>
              <a:rPr lang="es-CL" sz="2800" dirty="0" smtClean="0">
                <a:solidFill>
                  <a:srgbClr val="000000"/>
                </a:solidFill>
                <a:latin typeface="Calibri" panose="020F0502020204030204" pitchFamily="34" charset="0"/>
                <a:ea typeface="Calibri" panose="020F0502020204030204" pitchFamily="34" charset="0"/>
              </a:rPr>
              <a:t>enfermedades:</a:t>
            </a:r>
          </a:p>
          <a:p>
            <a:pPr marL="6350" marR="8890" indent="2540" algn="just">
              <a:lnSpc>
                <a:spcPct val="93000"/>
              </a:lnSpc>
              <a:spcAft>
                <a:spcPts val="2300"/>
              </a:spcAft>
            </a:pPr>
            <a:r>
              <a:rPr lang="es-CL" sz="2800" b="1" dirty="0" smtClean="0">
                <a:solidFill>
                  <a:srgbClr val="000000"/>
                </a:solidFill>
                <a:latin typeface="Calibri" panose="020F0502020204030204" pitchFamily="34" charset="0"/>
                <a:ea typeface="Calibri" panose="020F0502020204030204" pitchFamily="34" charset="0"/>
              </a:rPr>
              <a:t>Vacuna </a:t>
            </a:r>
            <a:r>
              <a:rPr lang="es-CL" sz="2800" b="1" dirty="0">
                <a:solidFill>
                  <a:srgbClr val="000000"/>
                </a:solidFill>
                <a:latin typeface="Calibri" panose="020F0502020204030204" pitchFamily="34" charset="0"/>
                <a:ea typeface="Calibri" panose="020F0502020204030204" pitchFamily="34" charset="0"/>
              </a:rPr>
              <a:t>SRP</a:t>
            </a:r>
            <a:r>
              <a:rPr lang="es-CL" sz="2800" dirty="0" smtClean="0">
                <a:solidFill>
                  <a:srgbClr val="000000"/>
                </a:solidFill>
                <a:latin typeface="Calibri" panose="020F0502020204030204" pitchFamily="34" charset="0"/>
                <a:ea typeface="Calibri" panose="020F0502020204030204" pitchFamily="34" charset="0"/>
              </a:rPr>
              <a:t>•</a:t>
            </a:r>
          </a:p>
          <a:p>
            <a:pPr marL="6350" marR="8890" indent="2540" algn="just">
              <a:lnSpc>
                <a:spcPct val="93000"/>
              </a:lnSpc>
              <a:spcAft>
                <a:spcPts val="2300"/>
              </a:spcAft>
            </a:pPr>
            <a:r>
              <a:rPr lang="es-CL" sz="2800" dirty="0" smtClean="0">
                <a:solidFill>
                  <a:srgbClr val="000000"/>
                </a:solidFill>
                <a:latin typeface="Calibri" panose="020F0502020204030204" pitchFamily="34" charset="0"/>
                <a:ea typeface="Calibri" panose="020F0502020204030204" pitchFamily="34" charset="0"/>
              </a:rPr>
              <a:t>.</a:t>
            </a:r>
            <a:r>
              <a:rPr lang="en-US" sz="2800" b="1" dirty="0" smtClean="0">
                <a:solidFill>
                  <a:srgbClr val="000000"/>
                </a:solidFill>
                <a:latin typeface="Calibri" panose="020F0502020204030204" pitchFamily="34" charset="0"/>
                <a:ea typeface="Calibri" panose="020F0502020204030204" pitchFamily="34" charset="0"/>
              </a:rPr>
              <a:t>1.- </a:t>
            </a:r>
            <a:r>
              <a:rPr lang="es-CL" sz="2800" b="1" dirty="0" smtClean="0">
                <a:solidFill>
                  <a:srgbClr val="000000"/>
                </a:solidFill>
                <a:latin typeface="Calibri" panose="020F0502020204030204" pitchFamily="34" charset="0"/>
                <a:ea typeface="Calibri" panose="020F0502020204030204" pitchFamily="34" charset="0"/>
              </a:rPr>
              <a:t>Sarampión</a:t>
            </a:r>
            <a:r>
              <a:rPr lang="es-CL" sz="2800" dirty="0">
                <a:solidFill>
                  <a:srgbClr val="000000"/>
                </a:solidFill>
                <a:latin typeface="Calibri" panose="020F0502020204030204" pitchFamily="34" charset="0"/>
                <a:ea typeface="Calibri" panose="020F0502020204030204" pitchFamily="34" charset="0"/>
              </a:rPr>
              <a:t>: Es una enfermedad aguda producida por un virus, caracterizada por fiebre, coriza, conjuntivitis, exantema (manchas parduscas que comienzan en la cara y luego se generalizan) que dura 4 a 7 días y en pocos casos, pequeñas manchas con centro blanco sobre base eritematosa (roja) en mucosa bucal. Las complicaciones principales como otitis, bronconeumonía, laringotraqueobronquitis son comunes en niños pequeños.</a:t>
            </a:r>
            <a:endParaRPr lang="en-US" sz="2800" dirty="0">
              <a:solidFill>
                <a:srgbClr val="000000"/>
              </a:solidFill>
              <a:latin typeface="Calibri" panose="020F0502020204030204" pitchFamily="34" charset="0"/>
              <a:ea typeface="Calibri" panose="020F0502020204030204" pitchFamily="34" charset="0"/>
            </a:endParaRPr>
          </a:p>
          <a:p>
            <a:r>
              <a:rPr lang="es-CL" sz="2800" b="1" dirty="0" smtClean="0">
                <a:solidFill>
                  <a:srgbClr val="000000"/>
                </a:solidFill>
                <a:latin typeface="Calibri" panose="020F0502020204030204" pitchFamily="34" charset="0"/>
                <a:ea typeface="Calibri" panose="020F0502020204030204" pitchFamily="34" charset="0"/>
              </a:rPr>
              <a:t>2.- Rubéola</a:t>
            </a:r>
            <a:r>
              <a:rPr lang="es-CL" sz="2800" dirty="0">
                <a:solidFill>
                  <a:srgbClr val="000000"/>
                </a:solidFill>
                <a:latin typeface="Calibri" panose="020F0502020204030204" pitchFamily="34" charset="0"/>
                <a:ea typeface="Calibri" panose="020F0502020204030204" pitchFamily="34" charset="0"/>
              </a:rPr>
              <a:t>: Es una enfermedad causada por un virus, cuya única fuente de infección son los seres humanos, el cual se transmite a través de las gotitas de secreciones nasofaríngeas. El problema de salud pública es el riesgo de aparición de casos de Síndrome de Rubéola Congénita (SRC), en niños de madres que pudieran haber contraído la infección durante el embarazo</a:t>
            </a:r>
            <a:endParaRPr lang="en-US" sz="2800" dirty="0"/>
          </a:p>
        </p:txBody>
      </p:sp>
      <mc:AlternateContent xmlns:mc="http://schemas.openxmlformats.org/markup-compatibility/2006" xmlns:p14="http://schemas.microsoft.com/office/powerpoint/2010/main">
        <mc:Choice Requires="p14">
          <p:contentPart p14:bwMode="auto" r:id="rId2">
            <p14:nvContentPartPr>
              <p14:cNvPr id="11" name="Entrada de lápiz 10"/>
              <p14:cNvContentPartPr/>
              <p14:nvPr/>
            </p14:nvContentPartPr>
            <p14:xfrm>
              <a:off x="2495006" y="1945543"/>
              <a:ext cx="1554840" cy="181440"/>
            </p14:xfrm>
          </p:contentPart>
        </mc:Choice>
        <mc:Fallback xmlns="">
          <p:pic>
            <p:nvPicPr>
              <p:cNvPr id="11" name="Entrada de lápiz 10"/>
              <p:cNvPicPr/>
              <p:nvPr/>
            </p:nvPicPr>
            <p:blipFill>
              <a:blip r:embed="rId3"/>
              <a:stretch>
                <a:fillRect/>
              </a:stretch>
            </p:blipFill>
            <p:spPr>
              <a:xfrm>
                <a:off x="2447126" y="1849783"/>
                <a:ext cx="1650600" cy="37332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12" name="Entrada de lápiz 11"/>
              <p14:cNvContentPartPr/>
              <p14:nvPr/>
            </p14:nvContentPartPr>
            <p14:xfrm>
              <a:off x="2455766" y="4646983"/>
              <a:ext cx="1267560" cy="96480"/>
            </p14:xfrm>
          </p:contentPart>
        </mc:Choice>
        <mc:Fallback xmlns="">
          <p:pic>
            <p:nvPicPr>
              <p:cNvPr id="12" name="Entrada de lápiz 11"/>
              <p:cNvPicPr/>
              <p:nvPr/>
            </p:nvPicPr>
            <p:blipFill>
              <a:blip r:embed="rId5"/>
              <a:stretch>
                <a:fillRect/>
              </a:stretch>
            </p:blipFill>
            <p:spPr>
              <a:xfrm>
                <a:off x="2407886" y="4551223"/>
                <a:ext cx="1363320" cy="28836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13" name="Entrada de lápiz 12"/>
              <p14:cNvContentPartPr/>
              <p14:nvPr/>
            </p14:nvContentPartPr>
            <p14:xfrm>
              <a:off x="7378351" y="1181623"/>
              <a:ext cx="2325240" cy="255600"/>
            </p14:xfrm>
          </p:contentPart>
        </mc:Choice>
        <mc:Fallback xmlns="">
          <p:pic>
            <p:nvPicPr>
              <p:cNvPr id="13" name="Entrada de lápiz 12"/>
              <p:cNvPicPr/>
              <p:nvPr/>
            </p:nvPicPr>
            <p:blipFill>
              <a:blip r:embed="rId7"/>
              <a:stretch>
                <a:fillRect/>
              </a:stretch>
            </p:blipFill>
            <p:spPr>
              <a:xfrm>
                <a:off x="7330471" y="1085503"/>
                <a:ext cx="2421360" cy="44784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14" name="Entrada de lápiz 13"/>
              <p14:cNvContentPartPr/>
              <p14:nvPr/>
            </p14:nvContentPartPr>
            <p14:xfrm>
              <a:off x="2521646" y="1437223"/>
              <a:ext cx="666000" cy="39960"/>
            </p14:xfrm>
          </p:contentPart>
        </mc:Choice>
        <mc:Fallback xmlns="">
          <p:pic>
            <p:nvPicPr>
              <p:cNvPr id="14" name="Entrada de lápiz 13"/>
              <p:cNvPicPr/>
              <p:nvPr/>
            </p:nvPicPr>
            <p:blipFill>
              <a:blip r:embed="rId9"/>
              <a:stretch>
                <a:fillRect/>
              </a:stretch>
            </p:blipFill>
            <p:spPr>
              <a:xfrm>
                <a:off x="2473406" y="1341463"/>
                <a:ext cx="762120" cy="23184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15" name="Entrada de lápiz 14"/>
              <p14:cNvContentPartPr/>
              <p14:nvPr/>
            </p14:nvContentPartPr>
            <p14:xfrm>
              <a:off x="2521646" y="2455303"/>
              <a:ext cx="1488960" cy="99000"/>
            </p14:xfrm>
          </p:contentPart>
        </mc:Choice>
        <mc:Fallback xmlns="">
          <p:pic>
            <p:nvPicPr>
              <p:cNvPr id="15" name="Entrada de lápiz 14"/>
              <p:cNvPicPr/>
              <p:nvPr/>
            </p:nvPicPr>
            <p:blipFill>
              <a:blip r:embed="rId11"/>
              <a:stretch>
                <a:fillRect/>
              </a:stretch>
            </p:blipFill>
            <p:spPr>
              <a:xfrm>
                <a:off x="2473406" y="2359543"/>
                <a:ext cx="1585080" cy="290880"/>
              </a:xfrm>
              <a:prstGeom prst="rect">
                <a:avLst/>
              </a:prstGeom>
            </p:spPr>
          </p:pic>
        </mc:Fallback>
      </mc:AlternateContent>
    </p:spTree>
    <p:extLst>
      <p:ext uri="{BB962C8B-B14F-4D97-AF65-F5344CB8AC3E}">
        <p14:creationId xmlns:p14="http://schemas.microsoft.com/office/powerpoint/2010/main" val="25672283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0" y="1162600"/>
            <a:ext cx="11901268" cy="4638449"/>
          </a:xfrm>
          <a:prstGeom prst="rect">
            <a:avLst/>
          </a:prstGeom>
        </p:spPr>
        <p:txBody>
          <a:bodyPr wrap="square">
            <a:spAutoFit/>
          </a:bodyPr>
          <a:lstStyle/>
          <a:p>
            <a:pPr marL="210185" marR="8890" indent="2540" algn="just">
              <a:lnSpc>
                <a:spcPct val="93000"/>
              </a:lnSpc>
              <a:spcAft>
                <a:spcPts val="1425"/>
              </a:spcAft>
            </a:pPr>
            <a:r>
              <a:rPr lang="es-CL" sz="2800" b="1" dirty="0" smtClean="0">
                <a:solidFill>
                  <a:srgbClr val="000000"/>
                </a:solidFill>
                <a:latin typeface="Calibri" panose="020F0502020204030204" pitchFamily="34" charset="0"/>
                <a:ea typeface="Calibri" panose="020F0502020204030204" pitchFamily="34" charset="0"/>
              </a:rPr>
              <a:t>3.-Parotiditis </a:t>
            </a:r>
            <a:r>
              <a:rPr lang="es-CL" sz="2800" dirty="0">
                <a:solidFill>
                  <a:srgbClr val="000000"/>
                </a:solidFill>
                <a:latin typeface="Calibri" panose="020F0502020204030204" pitchFamily="34" charset="0"/>
                <a:ea typeface="Calibri" panose="020F0502020204030204" pitchFamily="34" charset="0"/>
              </a:rPr>
              <a:t>(papera): Es una enfermedad infecciosa viral e inmunoprevenible, que se encuentra ampliamente distribuida por el mundo</a:t>
            </a:r>
            <a:r>
              <a:rPr lang="es-CL" sz="2800" dirty="0" smtClean="0">
                <a:solidFill>
                  <a:srgbClr val="000000"/>
                </a:solidFill>
                <a:latin typeface="Calibri" panose="020F0502020204030204" pitchFamily="34" charset="0"/>
                <a:ea typeface="Calibri" panose="020F0502020204030204" pitchFamily="34" charset="0"/>
              </a:rPr>
              <a:t>.</a:t>
            </a:r>
          </a:p>
          <a:p>
            <a:pPr marL="210185" marR="8890" indent="2540" algn="just">
              <a:lnSpc>
                <a:spcPct val="93000"/>
              </a:lnSpc>
              <a:spcAft>
                <a:spcPts val="1425"/>
              </a:spcAft>
            </a:pPr>
            <a:r>
              <a:rPr lang="es-CL" sz="2800" dirty="0" smtClean="0">
                <a:solidFill>
                  <a:srgbClr val="000000"/>
                </a:solidFill>
                <a:latin typeface="Calibri" panose="020F0502020204030204" pitchFamily="34" charset="0"/>
                <a:ea typeface="Calibri" panose="020F0502020204030204" pitchFamily="34" charset="0"/>
              </a:rPr>
              <a:t> </a:t>
            </a:r>
            <a:r>
              <a:rPr lang="es-CL" sz="2800" dirty="0">
                <a:solidFill>
                  <a:srgbClr val="000000"/>
                </a:solidFill>
                <a:latin typeface="Calibri" panose="020F0502020204030204" pitchFamily="34" charset="0"/>
                <a:ea typeface="Calibri" panose="020F0502020204030204" pitchFamily="34" charset="0"/>
              </a:rPr>
              <a:t>La enfermedad se caracteriza por la inflamación y aumento de volumen de las glándulas salivales, especialmente las parotídeas, asociado a un cuadro febril leve. El único reservorio es el ser humano</a:t>
            </a:r>
            <a:r>
              <a:rPr lang="es-CL" sz="2800" dirty="0" smtClean="0">
                <a:solidFill>
                  <a:srgbClr val="000000"/>
                </a:solidFill>
                <a:latin typeface="Calibri" panose="020F0502020204030204" pitchFamily="34" charset="0"/>
                <a:ea typeface="Calibri" panose="020F0502020204030204" pitchFamily="34" charset="0"/>
              </a:rPr>
              <a:t>.</a:t>
            </a:r>
          </a:p>
          <a:p>
            <a:pPr marL="210185" marR="8890" indent="2540" algn="just">
              <a:lnSpc>
                <a:spcPct val="93000"/>
              </a:lnSpc>
              <a:spcAft>
                <a:spcPts val="1425"/>
              </a:spcAft>
            </a:pPr>
            <a:r>
              <a:rPr lang="es-CL" sz="2800" dirty="0" smtClean="0">
                <a:solidFill>
                  <a:srgbClr val="000000"/>
                </a:solidFill>
                <a:latin typeface="Calibri" panose="020F0502020204030204" pitchFamily="34" charset="0"/>
                <a:ea typeface="Calibri" panose="020F0502020204030204" pitchFamily="34" charset="0"/>
              </a:rPr>
              <a:t> </a:t>
            </a:r>
            <a:r>
              <a:rPr lang="es-CL" sz="2800" dirty="0">
                <a:solidFill>
                  <a:srgbClr val="000000"/>
                </a:solidFill>
                <a:latin typeface="Calibri" panose="020F0502020204030204" pitchFamily="34" charset="0"/>
                <a:ea typeface="Calibri" panose="020F0502020204030204" pitchFamily="34" charset="0"/>
              </a:rPr>
              <a:t>El virus se trasmite principalmente por vía respiratoria, a través de gotitas, pero también por contacto directo a través de fómites. </a:t>
            </a:r>
            <a:endParaRPr lang="es-CL" sz="2800" dirty="0" smtClean="0">
              <a:solidFill>
                <a:srgbClr val="000000"/>
              </a:solidFill>
              <a:latin typeface="Calibri" panose="020F0502020204030204" pitchFamily="34" charset="0"/>
              <a:ea typeface="Calibri" panose="020F0502020204030204" pitchFamily="34" charset="0"/>
            </a:endParaRPr>
          </a:p>
          <a:p>
            <a:pPr marL="210185" marR="8890" indent="2540" algn="just">
              <a:lnSpc>
                <a:spcPct val="93000"/>
              </a:lnSpc>
              <a:spcAft>
                <a:spcPts val="1425"/>
              </a:spcAft>
            </a:pPr>
            <a:r>
              <a:rPr lang="es-CL" sz="2800" dirty="0" smtClean="0">
                <a:solidFill>
                  <a:srgbClr val="000000"/>
                </a:solidFill>
                <a:latin typeface="Calibri" panose="020F0502020204030204" pitchFamily="34" charset="0"/>
                <a:ea typeface="Calibri" panose="020F0502020204030204" pitchFamily="34" charset="0"/>
              </a:rPr>
              <a:t>El </a:t>
            </a:r>
            <a:r>
              <a:rPr lang="es-CL" sz="2800" dirty="0">
                <a:solidFill>
                  <a:srgbClr val="000000"/>
                </a:solidFill>
                <a:latin typeface="Calibri" panose="020F0502020204030204" pitchFamily="34" charset="0"/>
                <a:ea typeface="Calibri" panose="020F0502020204030204" pitchFamily="34" charset="0"/>
              </a:rPr>
              <a:t>periodo de incubación generalmente dura entre 16 y 18 días. El periodo de transmisibilidad puede empezar una semana antes del inicio de síntomas y prolongarse hasta una semana después.</a:t>
            </a:r>
            <a:endParaRPr lang="en-US" sz="2800" dirty="0">
              <a:solidFill>
                <a:srgbClr val="000000"/>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9178457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187872" y="190127"/>
            <a:ext cx="187872" cy="4462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31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3175"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Arial" panose="020B0604020202020204" pitchFamily="34" charset="0"/>
                <a:ea typeface="Calibri" panose="020F0502020204030204" pitchFamily="34" charset="0"/>
              </a:rPr>
              <a:t/>
            </a:r>
            <a:br>
              <a:rPr kumimoji="0" lang="en-US" altLang="en-US" sz="1200" b="0" i="0" u="none" strike="noStrike" cap="none" normalizeH="0" baseline="0" dirty="0" smtClean="0">
                <a:ln>
                  <a:noFill/>
                </a:ln>
                <a:solidFill>
                  <a:srgbClr val="000000"/>
                </a:solidFill>
                <a:effectLst/>
                <a:latin typeface="Arial" panose="020B0604020202020204" pitchFamily="34" charset="0"/>
                <a:ea typeface="Calibri" panose="020F0502020204030204" pitchFamily="34" charset="0"/>
              </a:rPr>
            </a:br>
            <a:endParaRPr kumimoji="0" lang="en-US" altLang="en-US" sz="1100" b="0" i="0" u="none" strike="noStrike" cap="none" normalizeH="0" baseline="0" dirty="0" smtClean="0">
              <a:ln>
                <a:noFill/>
              </a:ln>
              <a:solidFill>
                <a:schemeClr val="tx1"/>
              </a:solidFill>
              <a:effectLst/>
              <a:latin typeface="Arial" panose="020B0604020202020204" pitchFamily="34" charset="0"/>
            </a:endParaRPr>
          </a:p>
        </p:txBody>
      </p:sp>
      <p:pic>
        <p:nvPicPr>
          <p:cNvPr id="4" name="Imagen 3"/>
          <p:cNvPicPr>
            <a:picLocks noChangeAspect="1"/>
          </p:cNvPicPr>
          <p:nvPr/>
        </p:nvPicPr>
        <p:blipFill>
          <a:blip r:embed="rId2"/>
          <a:stretch>
            <a:fillRect/>
          </a:stretch>
        </p:blipFill>
        <p:spPr>
          <a:xfrm>
            <a:off x="281808" y="413265"/>
            <a:ext cx="10958733" cy="5738104"/>
          </a:xfrm>
          <a:prstGeom prst="rect">
            <a:avLst/>
          </a:prstGeom>
          <a:ln>
            <a:noFill/>
          </a:ln>
        </p:spPr>
      </p:pic>
    </p:spTree>
    <p:extLst>
      <p:ext uri="{BB962C8B-B14F-4D97-AF65-F5344CB8AC3E}">
        <p14:creationId xmlns:p14="http://schemas.microsoft.com/office/powerpoint/2010/main" val="14273062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a:stretch>
            <a:fillRect/>
          </a:stretch>
        </p:blipFill>
        <p:spPr>
          <a:xfrm>
            <a:off x="283363" y="365125"/>
            <a:ext cx="10562827" cy="5964702"/>
          </a:xfrm>
          <a:prstGeom prst="rect">
            <a:avLst/>
          </a:prstGeom>
        </p:spPr>
      </p:pic>
      <p:sp>
        <p:nvSpPr>
          <p:cNvPr id="5" name="Título 4"/>
          <p:cNvSpPr>
            <a:spLocks noGrp="1"/>
          </p:cNvSpPr>
          <p:nvPr>
            <p:ph type="title"/>
          </p:nvPr>
        </p:nvSpPr>
        <p:spPr/>
        <p:txBody>
          <a:bodyPr/>
          <a:lstStyle/>
          <a:p>
            <a:r>
              <a:rPr lang="es-CL" dirty="0" smtClean="0"/>
              <a:t>                        VACUNAS 4° AÑOS.</a:t>
            </a:r>
            <a:endParaRPr lang="en-US" dirty="0"/>
          </a:p>
        </p:txBody>
      </p:sp>
      <p:pic>
        <p:nvPicPr>
          <p:cNvPr id="2" name="Imagen 1" descr="CALENDARIO VACUNACIÓN 2015 | Trucos de Mamá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21486" y="18642"/>
            <a:ext cx="3287151" cy="1672046"/>
          </a:xfrm>
          <a:prstGeom prst="rect">
            <a:avLst/>
          </a:prstGeom>
        </p:spPr>
      </p:pic>
    </p:spTree>
    <p:extLst>
      <p:ext uri="{BB962C8B-B14F-4D97-AF65-F5344CB8AC3E}">
        <p14:creationId xmlns:p14="http://schemas.microsoft.com/office/powerpoint/2010/main" val="39488829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p14="http://schemas.microsoft.com/office/powerpoint/2010/main">
        <mc:Choice Requires="p14">
          <p:contentPart p14:bwMode="auto" r:id="rId2">
            <p14:nvContentPartPr>
              <p14:cNvPr id="4" name="Entrada de lápiz 3"/>
              <p14:cNvContentPartPr/>
              <p14:nvPr/>
            </p14:nvContentPartPr>
            <p14:xfrm>
              <a:off x="11767977" y="980614"/>
              <a:ext cx="360" cy="360"/>
            </p14:xfrm>
          </p:contentPart>
        </mc:Choice>
        <mc:Fallback xmlns="">
          <p:pic>
            <p:nvPicPr>
              <p:cNvPr id="4" name="Entrada de lápiz 3"/>
              <p:cNvPicPr/>
              <p:nvPr/>
            </p:nvPicPr>
            <p:blipFill>
              <a:blip r:embed="rId3"/>
              <a:stretch>
                <a:fillRect/>
              </a:stretch>
            </p:blipFill>
            <p:spPr>
              <a:xfrm>
                <a:off x="11756097" y="968734"/>
                <a:ext cx="24120" cy="24120"/>
              </a:xfrm>
              <a:prstGeom prst="rect">
                <a:avLst/>
              </a:prstGeom>
            </p:spPr>
          </p:pic>
        </mc:Fallback>
      </mc:AlternateContent>
      <p:sp>
        <p:nvSpPr>
          <p:cNvPr id="5" name="Rectángulo 4"/>
          <p:cNvSpPr/>
          <p:nvPr/>
        </p:nvSpPr>
        <p:spPr>
          <a:xfrm>
            <a:off x="808240" y="874436"/>
            <a:ext cx="10789920" cy="4832092"/>
          </a:xfrm>
          <a:prstGeom prst="rect">
            <a:avLst/>
          </a:prstGeom>
        </p:spPr>
        <p:txBody>
          <a:bodyPr wrap="square">
            <a:spAutoFit/>
          </a:bodyPr>
          <a:lstStyle/>
          <a:p>
            <a:r>
              <a:rPr lang="es-MX" sz="2800" dirty="0"/>
              <a:t>A los/as alumnos/as de </a:t>
            </a:r>
            <a:r>
              <a:rPr lang="es-MX" sz="2800" b="1" dirty="0"/>
              <a:t>Quinto básico </a:t>
            </a:r>
            <a:r>
              <a:rPr lang="es-MX" sz="2800" dirty="0"/>
              <a:t>les corresponde la </a:t>
            </a:r>
            <a:r>
              <a:rPr lang="es-MX" sz="2800" b="1" dirty="0"/>
              <a:t>segunda dosis</a:t>
            </a:r>
            <a:r>
              <a:rPr lang="es-MX" sz="2800" dirty="0"/>
              <a:t> de vacuna contra el Virus del Papiloma Humano (VPH</a:t>
            </a:r>
            <a:r>
              <a:rPr lang="es-MX" sz="2800" dirty="0" smtClean="0"/>
              <a:t>).</a:t>
            </a:r>
          </a:p>
          <a:p>
            <a:endParaRPr lang="es-MX" sz="2800" dirty="0" smtClean="0"/>
          </a:p>
          <a:p>
            <a:r>
              <a:rPr lang="es-MX" sz="2800" dirty="0" smtClean="0"/>
              <a:t> </a:t>
            </a:r>
            <a:r>
              <a:rPr lang="es-MX" sz="2800" dirty="0"/>
              <a:t>Los objetivos sanitarios de la vacunación son: Disminuir las muertes y enfermedades que son causadas por el contagio de microorganismos entre las personas, las cuales se pueden prevenir a través de la administración de vacunas. </a:t>
            </a:r>
            <a:endParaRPr lang="es-MX" sz="2800" dirty="0" smtClean="0"/>
          </a:p>
          <a:p>
            <a:endParaRPr lang="es-MX" sz="2800" dirty="0" smtClean="0"/>
          </a:p>
          <a:p>
            <a:r>
              <a:rPr lang="es-MX" sz="2800" dirty="0" smtClean="0"/>
              <a:t>Vacunar </a:t>
            </a:r>
            <a:r>
              <a:rPr lang="es-MX" sz="2800" dirty="0"/>
              <a:t>a todas las niños y niñas que cursan 4' básico, a partir de los 9 años con una primera dosis de vacuna contra el Virus del Papiloma Humano y administrar la segunda dosis daño 2020. </a:t>
            </a:r>
            <a:endParaRPr lang="en-US" sz="2800" dirty="0"/>
          </a:p>
        </p:txBody>
      </p:sp>
    </p:spTree>
    <p:extLst>
      <p:ext uri="{BB962C8B-B14F-4D97-AF65-F5344CB8AC3E}">
        <p14:creationId xmlns:p14="http://schemas.microsoft.com/office/powerpoint/2010/main" val="38220034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202</TotalTime>
  <Words>1130</Words>
  <Application>Microsoft Office PowerPoint</Application>
  <PresentationFormat>Panorámica</PresentationFormat>
  <Paragraphs>48</Paragraphs>
  <Slides>11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11</vt:i4>
      </vt:variant>
    </vt:vector>
  </HeadingPairs>
  <TitlesOfParts>
    <vt:vector size="15" baseType="lpstr">
      <vt:lpstr>Arial</vt:lpstr>
      <vt:lpstr>Calibri</vt:lpstr>
      <vt:lpstr>Calibri Light</vt:lpstr>
      <vt:lpstr>Tema de Office</vt:lpstr>
      <vt:lpstr>INSTRUCTIVOS PARA VACUNAS. 1°- 4°- 5°- 8°. AÑOS</vt:lpstr>
      <vt:lpstr>Presentación de PowerPoint</vt:lpstr>
      <vt:lpstr>Presentación de PowerPoint</vt:lpstr>
      <vt:lpstr>Presentación de PowerPoint</vt:lpstr>
      <vt:lpstr>Presentación de PowerPoint</vt:lpstr>
      <vt:lpstr>Presentación de PowerPoint</vt:lpstr>
      <vt:lpstr>Presentación de PowerPoint</vt:lpstr>
      <vt:lpstr>                        VACUNAS 4° AÑOS.</vt:lpstr>
      <vt:lpstr>Presentación de PowerPoint</vt:lpstr>
      <vt:lpstr>Presentación de PowerPoint</vt:lpstr>
      <vt:lpstr>Presentación de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INSTRUCTIVOS PARA VACUNAS.</dc:title>
  <dc:creator>Gladys</dc:creator>
  <cp:lastModifiedBy>Gladys</cp:lastModifiedBy>
  <cp:revision>33</cp:revision>
  <dcterms:created xsi:type="dcterms:W3CDTF">2020-07-31T02:08:05Z</dcterms:created>
  <dcterms:modified xsi:type="dcterms:W3CDTF">2020-07-31T05:35:28Z</dcterms:modified>
</cp:coreProperties>
</file>